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2192000" cy="6858000"/>
  <p:notesSz cx="12192000" cy="6858000"/>
  <p:embeddedFontLst>
    <p:embeddedFont>
      <p:font typeface="AJTIWF+Calibri-Light,Bold"/>
      <p:regular r:id="rId39"/>
    </p:embeddedFont>
    <p:embeddedFont>
      <p:font typeface="MAKOWC+SegoeUISymbol"/>
      <p:regular r:id="rId40"/>
    </p:embeddedFont>
    <p:embeddedFont>
      <p:font typeface="TQLOSQ+Calibri"/>
      <p:regular r:id="rId41"/>
    </p:embeddedFont>
    <p:embeddedFont>
      <p:font typeface="JCLTWJ+Calibri-Light"/>
      <p:regular r:id="rId42"/>
    </p:embeddedFont>
    <p:embeddedFont>
      <p:font typeface="KIDWOM+ArialMT"/>
      <p:regular r:id="rId43"/>
    </p:embeddedFont>
    <p:embeddedFont>
      <p:font typeface="CHUCUP+YuGothicUI-Semilight"/>
      <p:regular r:id="rId44"/>
    </p:embeddedFont>
    <p:embeddedFont>
      <p:font typeface="WBTHAE+SymbolMT"/>
      <p:regular r:id="rId4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font" Target="fonts/font1.fntdata" /><Relationship Id="rId4" Type="http://schemas.openxmlformats.org/officeDocument/2006/relationships/theme" Target="theme/theme1.xml" /><Relationship Id="rId40" Type="http://schemas.openxmlformats.org/officeDocument/2006/relationships/font" Target="fonts/font2.fntdata" /><Relationship Id="rId41" Type="http://schemas.openxmlformats.org/officeDocument/2006/relationships/font" Target="fonts/font3.fntdata" /><Relationship Id="rId42" Type="http://schemas.openxmlformats.org/officeDocument/2006/relationships/font" Target="fonts/font4.fntdata" /><Relationship Id="rId43" Type="http://schemas.openxmlformats.org/officeDocument/2006/relationships/font" Target="fonts/font5.fntdata" /><Relationship Id="rId44" Type="http://schemas.openxmlformats.org/officeDocument/2006/relationships/font" Target="fonts/font6.fntdata" /><Relationship Id="rId45" Type="http://schemas.openxmlformats.org/officeDocument/2006/relationships/font" Target="fonts/font7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Relationship Id="rId3" Type="http://schemas.openxmlformats.org/officeDocument/2006/relationships/hyperlink" Target="https://dwell.projectsgallery.eu" TargetMode="External" /><Relationship Id="rId4" Type="http://schemas.openxmlformats.org/officeDocument/2006/relationships/hyperlink" Target="mailto:euprojects@editc.com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136" y="207237"/>
            <a:ext cx="10457016" cy="18399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Digital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Well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Being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is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a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complex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concept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that</a:t>
            </a:r>
          </a:p>
          <a:p>
            <a:pPr marL="0" marR="0">
              <a:lnSpc>
                <a:spcPts val="4167"/>
              </a:lnSpc>
              <a:spcBef>
                <a:spcPts val="102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can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be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viewed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from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a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variety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of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perspectives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05640" y="2695970"/>
            <a:ext cx="4961929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TQLOSQ+Calibri"/>
                <a:cs typeface="TQLOSQ+Calibri"/>
              </a:rPr>
              <a:t>Parentsꢀperspectiveꢀ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14458" y="3613563"/>
            <a:ext cx="10950327" cy="24401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Asꢀtheꢀguardiansꢀofꢀyoungꢀlearners,ꢀparentsꢀhaveꢀaꢀresponsibilityꢀ</a:t>
            </a:r>
          </a:p>
          <a:p>
            <a:pPr marL="0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toꢀensureꢀtheꢀoverallꢀwell-beingꢀofꢀtheirꢀchildren,ꢀincludingꢀdigitalꢀ</a:t>
            </a:r>
          </a:p>
          <a:p>
            <a:pPr marL="0" marR="0">
              <a:lnSpc>
                <a:spcPts val="2917"/>
              </a:lnSpc>
              <a:spcBef>
                <a:spcPts val="156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wellbeing.ꢀTheyꢀneedꢀtoꢀbeꢀawareꢀofꢀhowꢀdigitalꢀtechnologiesꢀcanꢀ</a:t>
            </a:r>
          </a:p>
          <a:p>
            <a:pPr marL="0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impactꢀtheꢀwellbeingꢀofꢀyoungsters,ꢀwatchꢀoutꢀforꢀanyꢀindicatorsꢀ</a:t>
            </a:r>
          </a:p>
          <a:p>
            <a:pPr marL="0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andꢀprovideꢀsupportꢀandꢀguidance.ꢀ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78062" y="2051311"/>
            <a:ext cx="10049149" cy="35829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ffffff"/>
                </a:solidFill>
                <a:latin typeface="JCLTWJ+Calibri-Light"/>
                <a:cs typeface="JCLTWJ+Calibri-Light"/>
              </a:rPr>
              <a:t>Teachers</a:t>
            </a:r>
            <a:r>
              <a:rPr dirty="0" sz="6000">
                <a:solidFill>
                  <a:srgbClr val="ffffff"/>
                </a:solidFill>
                <a:latin typeface="JCLTWJ+Calibri-Light"/>
                <a:cs typeface="JCLTWJ+Calibri-Light"/>
              </a:rPr>
              <a:t> </a:t>
            </a:r>
            <a:r>
              <a:rPr dirty="0" sz="6000">
                <a:solidFill>
                  <a:srgbClr val="ffffff"/>
                </a:solidFill>
                <a:latin typeface="JCLTWJ+Calibri-Light"/>
                <a:cs typeface="JCLTWJ+Calibri-Light"/>
              </a:rPr>
              <a:t>and</a:t>
            </a:r>
            <a:r>
              <a:rPr dirty="0" sz="6000">
                <a:solidFill>
                  <a:srgbClr val="ffffff"/>
                </a:solidFill>
                <a:latin typeface="JCLTWJ+Calibri-Light"/>
                <a:cs typeface="JCLTWJ+Calibri-Light"/>
              </a:rPr>
              <a:t> </a:t>
            </a:r>
            <a:r>
              <a:rPr dirty="0" sz="6000">
                <a:solidFill>
                  <a:srgbClr val="ffffff"/>
                </a:solidFill>
                <a:latin typeface="JCLTWJ+Calibri-Light"/>
                <a:cs typeface="JCLTWJ+Calibri-Light"/>
              </a:rPr>
              <a:t>Parents</a:t>
            </a:r>
            <a:r>
              <a:rPr dirty="0" sz="6000">
                <a:solidFill>
                  <a:srgbClr val="ffffff"/>
                </a:solidFill>
                <a:latin typeface="JCLTWJ+Calibri-Light"/>
                <a:cs typeface="JCLTWJ+Calibri-Light"/>
              </a:rPr>
              <a:t> </a:t>
            </a:r>
            <a:r>
              <a:rPr dirty="0" sz="6000">
                <a:solidFill>
                  <a:srgbClr val="ffffff"/>
                </a:solidFill>
                <a:latin typeface="JCLTWJ+Calibri-Light"/>
                <a:cs typeface="JCLTWJ+Calibri-Light"/>
              </a:rPr>
              <a:t>have</a:t>
            </a:r>
            <a:r>
              <a:rPr dirty="0" sz="6000">
                <a:solidFill>
                  <a:srgbClr val="ffffff"/>
                </a:solidFill>
                <a:latin typeface="JCLTWJ+Calibri-Light"/>
                <a:cs typeface="JCLTWJ+Calibri-Light"/>
              </a:rPr>
              <a:t> </a:t>
            </a:r>
            <a:r>
              <a:rPr dirty="0" sz="6000">
                <a:solidFill>
                  <a:srgbClr val="ffffff"/>
                </a:solidFill>
                <a:latin typeface="JCLTWJ+Calibri-Light"/>
                <a:cs typeface="JCLTWJ+Calibri-Light"/>
              </a:rPr>
              <a:t>a</a:t>
            </a:r>
          </a:p>
          <a:p>
            <a:pPr marL="385886" marR="0">
              <a:lnSpc>
                <a:spcPts val="6251"/>
              </a:lnSpc>
              <a:spcBef>
                <a:spcPts val="178"/>
              </a:spcBef>
              <a:spcAft>
                <a:spcPts val="0"/>
              </a:spcAft>
            </a:pPr>
            <a:r>
              <a:rPr dirty="0" sz="6000">
                <a:solidFill>
                  <a:srgbClr val="ffffff"/>
                </a:solidFill>
                <a:latin typeface="JCLTWJ+Calibri-Light"/>
                <a:cs typeface="JCLTWJ+Calibri-Light"/>
              </a:rPr>
              <a:t>central</a:t>
            </a:r>
            <a:r>
              <a:rPr dirty="0" sz="6000">
                <a:solidFill>
                  <a:srgbClr val="ffffff"/>
                </a:solidFill>
                <a:latin typeface="JCLTWJ+Calibri-Light"/>
                <a:cs typeface="JCLTWJ+Calibri-Light"/>
              </a:rPr>
              <a:t> </a:t>
            </a:r>
            <a:r>
              <a:rPr dirty="0" sz="6000">
                <a:solidFill>
                  <a:srgbClr val="ffffff"/>
                </a:solidFill>
                <a:latin typeface="JCLTWJ+Calibri-Light"/>
                <a:cs typeface="JCLTWJ+Calibri-Light"/>
              </a:rPr>
              <a:t>role</a:t>
            </a:r>
            <a:r>
              <a:rPr dirty="0" sz="6000">
                <a:solidFill>
                  <a:srgbClr val="ffffff"/>
                </a:solidFill>
                <a:latin typeface="JCLTWJ+Calibri-Light"/>
                <a:cs typeface="JCLTWJ+Calibri-Light"/>
              </a:rPr>
              <a:t> </a:t>
            </a:r>
            <a:r>
              <a:rPr dirty="0" sz="6000">
                <a:solidFill>
                  <a:srgbClr val="ffffff"/>
                </a:solidFill>
                <a:latin typeface="JCLTWJ+Calibri-Light"/>
                <a:cs typeface="JCLTWJ+Calibri-Light"/>
              </a:rPr>
              <a:t>in</a:t>
            </a:r>
            <a:r>
              <a:rPr dirty="0" sz="6000">
                <a:solidFill>
                  <a:srgbClr val="ffffff"/>
                </a:solidFill>
                <a:latin typeface="JCLTWJ+Calibri-Light"/>
                <a:cs typeface="JCLTWJ+Calibri-Light"/>
              </a:rPr>
              <a:t> </a:t>
            </a:r>
            <a:r>
              <a:rPr dirty="0" sz="6000">
                <a:solidFill>
                  <a:srgbClr val="ffffff"/>
                </a:solidFill>
                <a:latin typeface="JCLTWJ+Calibri-Light"/>
                <a:cs typeface="JCLTWJ+Calibri-Light"/>
              </a:rPr>
              <a:t>Digital</a:t>
            </a:r>
            <a:r>
              <a:rPr dirty="0" sz="6000">
                <a:solidFill>
                  <a:srgbClr val="ffffff"/>
                </a:solidFill>
                <a:latin typeface="JCLTWJ+Calibri-Light"/>
                <a:cs typeface="JCLTWJ+Calibri-Light"/>
              </a:rPr>
              <a:t> </a:t>
            </a:r>
            <a:r>
              <a:rPr dirty="0" sz="6000">
                <a:solidFill>
                  <a:srgbClr val="ffffff"/>
                </a:solidFill>
                <a:latin typeface="JCLTWJ+Calibri-Light"/>
                <a:cs typeface="JCLTWJ+Calibri-Light"/>
              </a:rPr>
              <a:t>Well</a:t>
            </a:r>
          </a:p>
          <a:p>
            <a:pPr marL="3451311" marR="0">
              <a:lnSpc>
                <a:spcPts val="6251"/>
              </a:lnSpc>
              <a:spcBef>
                <a:spcPts val="228"/>
              </a:spcBef>
              <a:spcAft>
                <a:spcPts val="0"/>
              </a:spcAft>
            </a:pPr>
            <a:r>
              <a:rPr dirty="0" sz="6000">
                <a:solidFill>
                  <a:srgbClr val="ffffff"/>
                </a:solidFill>
                <a:latin typeface="JCLTWJ+Calibri-Light"/>
                <a:cs typeface="JCLTWJ+Calibri-Light"/>
              </a:rPr>
              <a:t>Being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136" y="728674"/>
            <a:ext cx="10347930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AJTIWF+Calibri-Light,Bold"/>
                <a:cs typeface="AJTIWF+Calibri-Light,Bold"/>
              </a:rPr>
              <a:t>Daily</a:t>
            </a:r>
            <a:r>
              <a:rPr dirty="0" sz="4400" spc="-106">
                <a:solidFill>
                  <a:srgbClr val="000000"/>
                </a:solidFill>
                <a:latin typeface="AJTIWF+Calibri-Light,Bold"/>
                <a:cs typeface="AJTIWF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AJTIWF+Calibri-Light,Bold"/>
                <a:cs typeface="AJTIWF+Calibri-Light,Bold"/>
              </a:rPr>
              <a:t>Gatekeepers</a:t>
            </a:r>
            <a:r>
              <a:rPr dirty="0" sz="4400" spc="-107">
                <a:solidFill>
                  <a:srgbClr val="000000"/>
                </a:solidFill>
                <a:latin typeface="AJTIWF+Calibri-Light,Bold"/>
                <a:cs typeface="AJTIWF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AJTIWF+Calibri-Light,Bold"/>
                <a:cs typeface="AJTIWF+Calibri-Light,Bold"/>
              </a:rPr>
              <a:t>of</a:t>
            </a:r>
            <a:r>
              <a:rPr dirty="0" sz="4400" spc="-107">
                <a:solidFill>
                  <a:srgbClr val="000000"/>
                </a:solidFill>
                <a:latin typeface="AJTIWF+Calibri-Light,Bold"/>
                <a:cs typeface="AJTIWF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AJTIWF+Calibri-Light,Bold"/>
                <a:cs typeface="AJTIWF+Calibri-Light,Bold"/>
              </a:rPr>
              <a:t>Digital</a:t>
            </a:r>
            <a:r>
              <a:rPr dirty="0" sz="4400" spc="-105">
                <a:solidFill>
                  <a:srgbClr val="000000"/>
                </a:solidFill>
                <a:latin typeface="AJTIWF+Calibri-Light,Bold"/>
                <a:cs typeface="AJTIWF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AJTIWF+Calibri-Light,Bold"/>
                <a:cs typeface="AJTIWF+Calibri-Light,Bold"/>
              </a:rPr>
              <a:t>Experiences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11257" y="2095795"/>
            <a:ext cx="5842472" cy="1970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9330" marR="0">
              <a:lnSpc>
                <a:spcPts val="34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spc="-12">
                <a:solidFill>
                  <a:srgbClr val="ffffff"/>
                </a:solidFill>
                <a:latin typeface="TQLOSQ+Calibri"/>
                <a:cs typeface="TQLOSQ+Calibri"/>
              </a:rPr>
              <a:t>Parentsꢀandꢀteachersꢀ</a:t>
            </a:r>
            <a:r>
              <a:rPr dirty="0" sz="3300" b="1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</a:p>
          <a:p>
            <a:pPr marL="0" marR="0">
              <a:lnSpc>
                <a:spcPts val="3438"/>
              </a:lnSpc>
              <a:spcBef>
                <a:spcPts val="175"/>
              </a:spcBef>
              <a:spcAft>
                <a:spcPts val="0"/>
              </a:spcAft>
            </a:pPr>
            <a:r>
              <a:rPr dirty="0" sz="3300" b="1">
                <a:solidFill>
                  <a:srgbClr val="ffffff"/>
                </a:solidFill>
                <a:latin typeface="Calibri"/>
                <a:cs typeface="Calibri"/>
              </a:rPr>
              <a:t>children’s</a:t>
            </a:r>
            <a:r>
              <a:rPr dirty="0" sz="3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b="1">
                <a:solidFill>
                  <a:srgbClr val="ffffff"/>
                </a:solidFill>
                <a:latin typeface="Calibri"/>
                <a:cs typeface="Calibri"/>
              </a:rPr>
              <a:t>daily</a:t>
            </a:r>
            <a:r>
              <a:rPr dirty="0" sz="3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b="1">
                <a:solidFill>
                  <a:srgbClr val="ffffff"/>
                </a:solidFill>
                <a:latin typeface="Calibri"/>
                <a:cs typeface="Calibri"/>
              </a:rPr>
              <a:t>routines</a:t>
            </a:r>
            <a:r>
              <a:rPr dirty="0" sz="3300">
                <a:solidFill>
                  <a:srgbClr val="ffffff"/>
                </a:solidFill>
                <a:latin typeface="TQLOSQ+Calibri"/>
                <a:cs typeface="TQLOSQ+Calibri"/>
              </a:rPr>
              <a:t>ꢀwithꢀ</a:t>
            </a:r>
          </a:p>
          <a:p>
            <a:pPr marL="1511634" marR="0">
              <a:lnSpc>
                <a:spcPts val="3438"/>
              </a:lnSpc>
              <a:spcBef>
                <a:spcPts val="175"/>
              </a:spcBef>
              <a:spcAft>
                <a:spcPts val="0"/>
              </a:spcAft>
            </a:pPr>
            <a:r>
              <a:rPr dirty="0" sz="3300">
                <a:solidFill>
                  <a:srgbClr val="ffffff"/>
                </a:solidFill>
                <a:latin typeface="TQLOSQ+Calibri"/>
                <a:cs typeface="TQLOSQ+Calibri"/>
              </a:rPr>
              <a:t>technology.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21117" y="4552687"/>
            <a:ext cx="6278597" cy="1970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9352" marR="0">
              <a:lnSpc>
                <a:spcPts val="3438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ffffff"/>
                </a:solidFill>
                <a:latin typeface="TQLOSQ+Calibri"/>
                <a:cs typeface="TQLOSQ+Calibri"/>
              </a:rPr>
              <a:t>Theirꢀchoicesꢀdirectlyꢀinfluenceꢀ</a:t>
            </a:r>
          </a:p>
          <a:p>
            <a:pPr marL="0" marR="0">
              <a:lnSpc>
                <a:spcPts val="3438"/>
              </a:lnSpc>
              <a:spcBef>
                <a:spcPts val="175"/>
              </a:spcBef>
              <a:spcAft>
                <a:spcPts val="0"/>
              </a:spcAft>
            </a:pPr>
            <a:r>
              <a:rPr dirty="0" sz="3300" b="1">
                <a:solidFill>
                  <a:srgbClr val="ffffff"/>
                </a:solidFill>
                <a:latin typeface="Calibri"/>
                <a:cs typeface="Calibri"/>
              </a:rPr>
              <a:t>screen</a:t>
            </a:r>
            <a:r>
              <a:rPr dirty="0" sz="3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b="1">
                <a:solidFill>
                  <a:srgbClr val="ffffff"/>
                </a:solidFill>
                <a:latin typeface="Calibri"/>
                <a:cs typeface="Calibri"/>
              </a:rPr>
              <a:t>time,</a:t>
            </a:r>
            <a:r>
              <a:rPr dirty="0" sz="3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b="1">
                <a:solidFill>
                  <a:srgbClr val="ffffff"/>
                </a:solidFill>
                <a:latin typeface="Calibri"/>
                <a:cs typeface="Calibri"/>
              </a:rPr>
              <a:t>content</a:t>
            </a:r>
            <a:r>
              <a:rPr dirty="0" sz="3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b="1">
                <a:solidFill>
                  <a:srgbClr val="ffffff"/>
                </a:solidFill>
                <a:latin typeface="Calibri"/>
                <a:cs typeface="Calibri"/>
              </a:rPr>
              <a:t>exposure</a:t>
            </a:r>
            <a:r>
              <a:rPr dirty="0" sz="3300">
                <a:solidFill>
                  <a:srgbClr val="ffffff"/>
                </a:solidFill>
                <a:latin typeface="TQLOSQ+Calibri"/>
                <a:cs typeface="TQLOSQ+Calibri"/>
              </a:rPr>
              <a:t>,ꢀ</a:t>
            </a:r>
          </a:p>
          <a:p>
            <a:pPr marL="814936" marR="0">
              <a:lnSpc>
                <a:spcPts val="3438"/>
              </a:lnSpc>
              <a:spcBef>
                <a:spcPts val="175"/>
              </a:spcBef>
              <a:spcAft>
                <a:spcPts val="0"/>
              </a:spcAft>
            </a:pPr>
            <a:r>
              <a:rPr dirty="0" sz="3300">
                <a:solidFill>
                  <a:srgbClr val="ffffff"/>
                </a:solidFill>
                <a:latin typeface="TQLOSQ+Calibri"/>
                <a:cs typeface="TQLOSQ+Calibri"/>
              </a:rPr>
              <a:t>andꢀ</a:t>
            </a:r>
            <a:r>
              <a:rPr dirty="0" sz="3300" b="1">
                <a:solidFill>
                  <a:srgbClr val="ffffff"/>
                </a:solidFill>
                <a:latin typeface="Calibri"/>
                <a:cs typeface="Calibri"/>
              </a:rPr>
              <a:t>online</a:t>
            </a:r>
            <a:r>
              <a:rPr dirty="0" sz="3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b="1">
                <a:solidFill>
                  <a:srgbClr val="ffffff"/>
                </a:solidFill>
                <a:latin typeface="Calibri"/>
                <a:cs typeface="Calibri"/>
              </a:rPr>
              <a:t>behaviors</a:t>
            </a:r>
            <a:r>
              <a:rPr dirty="0" sz="3300">
                <a:solidFill>
                  <a:srgbClr val="ffffff"/>
                </a:solidFill>
                <a:latin typeface="TQLOSQ+Calibri"/>
                <a:cs typeface="TQLOSQ+Calibri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136" y="728674"/>
            <a:ext cx="9773427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Role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Models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for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Healthy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Digital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Habits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17416" y="1978980"/>
            <a:ext cx="6333912" cy="2129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514" marR="0">
              <a:lnSpc>
                <a:spcPts val="3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ffffff"/>
                </a:solidFill>
                <a:latin typeface="TQLOSQ+Calibri"/>
                <a:cs typeface="TQLOSQ+Calibri"/>
              </a:rPr>
              <a:t>Childrenꢀmimicꢀadultꢀbehavior—</a:t>
            </a:r>
          </a:p>
          <a:p>
            <a:pPr marL="615503" marR="0">
              <a:lnSpc>
                <a:spcPts val="3021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900">
                <a:solidFill>
                  <a:srgbClr val="ffffff"/>
                </a:solidFill>
                <a:latin typeface="TQLOSQ+Calibri"/>
                <a:cs typeface="TQLOSQ+Calibri"/>
              </a:rPr>
              <a:t>educatorsꢀandꢀparentsꢀmustꢀ</a:t>
            </a:r>
          </a:p>
          <a:p>
            <a:pPr marL="0" marR="0">
              <a:lnSpc>
                <a:spcPts val="3021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demonstrate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balanced,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mindful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dirty="0" sz="2900">
                <a:solidFill>
                  <a:srgbClr val="ffffff"/>
                </a:solidFill>
                <a:latin typeface="TQLOSQ+Calibri"/>
                <a:cs typeface="TQLOSQ+Calibri"/>
              </a:rPr>
              <a:t>ꢀ</a:t>
            </a:r>
          </a:p>
          <a:p>
            <a:pPr marL="1644727" marR="0">
              <a:lnSpc>
                <a:spcPts val="3021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900">
                <a:solidFill>
                  <a:srgbClr val="ffffff"/>
                </a:solidFill>
                <a:latin typeface="TQLOSQ+Calibri"/>
                <a:cs typeface="TQLOSQ+Calibri"/>
              </a:rPr>
              <a:t>ofꢀtechnology.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33046" y="4634754"/>
            <a:ext cx="6337044" cy="17317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25447" marR="0">
              <a:lnSpc>
                <a:spcPts val="3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ffffff"/>
                </a:solidFill>
                <a:latin typeface="TQLOSQ+Calibri"/>
                <a:cs typeface="TQLOSQ+Calibri"/>
              </a:rPr>
              <a:t>Modelingꢀincludes:ꢀsettingꢀ</a:t>
            </a:r>
          </a:p>
          <a:p>
            <a:pPr marL="0" marR="0">
              <a:lnSpc>
                <a:spcPts val="3021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900">
                <a:solidFill>
                  <a:srgbClr val="ffffff"/>
                </a:solidFill>
                <a:latin typeface="TQLOSQ+Calibri"/>
                <a:cs typeface="TQLOSQ+Calibri"/>
              </a:rPr>
              <a:t>boundaries,ꢀpracticingꢀonlineꢀsafety,ꢀ</a:t>
            </a:r>
          </a:p>
          <a:p>
            <a:pPr marL="502059" marR="0">
              <a:lnSpc>
                <a:spcPts val="3021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900">
                <a:solidFill>
                  <a:srgbClr val="ffffff"/>
                </a:solidFill>
                <a:latin typeface="TQLOSQ+Calibri"/>
                <a:cs typeface="TQLOSQ+Calibri"/>
              </a:rPr>
              <a:t>managingꢀdigitalꢀdistractions.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136" y="728674"/>
            <a:ext cx="10428256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First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Responders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to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Risks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and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Challenges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39554" y="2177862"/>
            <a:ext cx="6195536" cy="17317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305" marR="0">
              <a:lnSpc>
                <a:spcPts val="3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Parents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teachers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often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3021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notice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signs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digital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stress,</a:t>
            </a:r>
          </a:p>
          <a:p>
            <a:pPr marL="241324" marR="0">
              <a:lnSpc>
                <a:spcPts val="3021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cyberbullying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disengagement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87548" y="4634754"/>
            <a:ext cx="5727577" cy="17317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8017" marR="0">
              <a:lnSpc>
                <a:spcPts val="3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ffffff"/>
                </a:solidFill>
                <a:latin typeface="TQLOSQ+Calibri"/>
                <a:cs typeface="TQLOSQ+Calibri"/>
              </a:rPr>
              <a:t>Theirꢀresponseꢀdeterminesꢀhowꢀ</a:t>
            </a:r>
          </a:p>
          <a:p>
            <a:pPr marL="0" marR="0">
              <a:lnSpc>
                <a:spcPts val="3021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900">
                <a:solidFill>
                  <a:srgbClr val="ffffff"/>
                </a:solidFill>
                <a:latin typeface="TQLOSQ+Calibri"/>
                <a:cs typeface="TQLOSQ+Calibri"/>
              </a:rPr>
              <a:t>quicklyꢀandꢀeffectivelyꢀsupportꢀisꢀ</a:t>
            </a:r>
          </a:p>
          <a:p>
            <a:pPr marL="1720648" marR="0">
              <a:lnSpc>
                <a:spcPts val="3021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900">
                <a:solidFill>
                  <a:srgbClr val="ffffff"/>
                </a:solidFill>
                <a:latin typeface="TQLOSQ+Calibri"/>
                <a:cs typeface="TQLOSQ+Calibri"/>
              </a:rPr>
              <a:t>provided.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136" y="728674"/>
            <a:ext cx="9349941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Architects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of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Learning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Environments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50851" y="2116312"/>
            <a:ext cx="6258470" cy="19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TQLOSQ+Calibri"/>
                <a:cs typeface="TQLOSQ+Calibri"/>
              </a:rPr>
              <a:t>Educatorsꢀdesignꢀdigitalꢀlearningꢀ</a:t>
            </a:r>
          </a:p>
          <a:p>
            <a:pPr marL="54272" marR="0">
              <a:lnSpc>
                <a:spcPts val="33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TQLOSQ+Calibri"/>
                <a:cs typeface="TQLOSQ+Calibri"/>
              </a:rPr>
              <a:t>experiences,ꢀwhileꢀparentsꢀhelpꢀ</a:t>
            </a:r>
          </a:p>
          <a:p>
            <a:pPr marL="417611" marR="0">
              <a:lnSpc>
                <a:spcPts val="3334"/>
              </a:lnSpc>
              <a:spcBef>
                <a:spcPts val="121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TQLOSQ+Calibri"/>
                <a:cs typeface="TQLOSQ+Calibri"/>
              </a:rPr>
              <a:t>reinforceꢀlearningꢀatꢀhome.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83394" y="4573203"/>
            <a:ext cx="6172894" cy="19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568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TQLOSQ+Calibri"/>
                <a:cs typeface="TQLOSQ+Calibri"/>
              </a:rPr>
              <a:t>Together,ꢀtheyꢀco-createꢀsafe,ꢀ</a:t>
            </a:r>
          </a:p>
          <a:p>
            <a:pPr marL="0" marR="0">
              <a:lnSpc>
                <a:spcPts val="33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TQLOSQ+Calibri"/>
                <a:cs typeface="TQLOSQ+Calibri"/>
              </a:rPr>
              <a:t>supportive,ꢀandꢀengagingꢀdigitalꢀ</a:t>
            </a:r>
          </a:p>
          <a:p>
            <a:pPr marL="1630759" marR="0">
              <a:lnSpc>
                <a:spcPts val="3334"/>
              </a:lnSpc>
              <a:spcBef>
                <a:spcPts val="121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TQLOSQ+Calibri"/>
                <a:cs typeface="TQLOSQ+Calibri"/>
              </a:rPr>
              <a:t>ecosystems.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136" y="728674"/>
            <a:ext cx="7392790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Trusted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Sources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of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Guidance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66709" y="2013728"/>
            <a:ext cx="5805445" cy="2209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448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TQLOSQ+Calibri"/>
                <a:cs typeface="TQLOSQ+Calibri"/>
              </a:rPr>
              <a:t>Childrenꢀturnꢀtoꢀtrustedꢀ</a:t>
            </a:r>
          </a:p>
          <a:p>
            <a:pPr marL="587985" marR="0">
              <a:lnSpc>
                <a:spcPts val="3855"/>
              </a:lnSpc>
              <a:spcBef>
                <a:spcPts val="14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TQLOSQ+Calibri"/>
                <a:cs typeface="TQLOSQ+Calibri"/>
              </a:rPr>
              <a:t>adultsꢀforꢀemotionalꢀ</a:t>
            </a:r>
          </a:p>
          <a:p>
            <a:pPr marL="0" marR="0">
              <a:lnSpc>
                <a:spcPts val="3855"/>
              </a:lnSpc>
              <a:spcBef>
                <a:spcPts val="9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TQLOSQ+Calibri"/>
                <a:cs typeface="TQLOSQ+Calibri"/>
              </a:rPr>
              <a:t>supportꢀandꢀdigitalꢀadvice.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44525" y="4470620"/>
            <a:ext cx="6121813" cy="2209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87372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TQLOSQ+Calibri"/>
                <a:cs typeface="TQLOSQ+Calibri"/>
              </a:rPr>
              <a:t>Empoweredꢀadultsꢀ=ꢀ</a:t>
            </a:r>
          </a:p>
          <a:p>
            <a:pPr marL="435675" marR="0">
              <a:lnSpc>
                <a:spcPts val="3855"/>
              </a:lnSpc>
              <a:spcBef>
                <a:spcPts val="14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TQLOSQ+Calibri"/>
                <a:cs typeface="TQLOSQ+Calibri"/>
              </a:rPr>
              <a:t>empoweredꢀchildrenꢀinꢀ</a:t>
            </a:r>
          </a:p>
          <a:p>
            <a:pPr marL="0" marR="0">
              <a:lnSpc>
                <a:spcPts val="3855"/>
              </a:lnSpc>
              <a:spcBef>
                <a:spcPts val="9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TQLOSQ+Calibri"/>
                <a:cs typeface="TQLOSQ+Calibri"/>
              </a:rPr>
              <a:t>navigatingꢀtheꢀdigitalꢀworld.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136" y="728674"/>
            <a:ext cx="5186301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AJTIWF+Calibri-Light,Bold"/>
                <a:cs typeface="AJTIWF+Calibri-Light,Bold"/>
              </a:rPr>
              <a:t>The</a:t>
            </a:r>
            <a:r>
              <a:rPr dirty="0" sz="4400" spc="-104">
                <a:solidFill>
                  <a:srgbClr val="000000"/>
                </a:solidFill>
                <a:latin typeface="AJTIWF+Calibri-Light,Bold"/>
                <a:cs typeface="AJTIWF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AJTIWF+Calibri-Light,Bold"/>
                <a:cs typeface="AJTIWF+Calibri-Light,Bold"/>
              </a:rPr>
              <a:t>Core</a:t>
            </a:r>
            <a:r>
              <a:rPr dirty="0" sz="4400" spc="-104">
                <a:solidFill>
                  <a:srgbClr val="000000"/>
                </a:solidFill>
                <a:latin typeface="AJTIWF+Calibri-Light,Bold"/>
                <a:cs typeface="AJTIWF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AJTIWF+Calibri-Light,Bold"/>
                <a:cs typeface="AJTIWF+Calibri-Light,Bold"/>
              </a:rPr>
              <a:t>Challenge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17899" y="2895044"/>
            <a:ext cx="10692194" cy="16720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6444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Ensuringꢀthatꢀincreasedꢀdigitalizationꢀdoesꢀnotꢀcompromiseꢀ</a:t>
            </a:r>
          </a:p>
          <a:p>
            <a:pPr marL="0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mental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health,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social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connection,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educational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quality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among</a:t>
            </a:r>
          </a:p>
          <a:p>
            <a:pPr marL="3133067" marR="0">
              <a:lnSpc>
                <a:spcPts val="2917"/>
              </a:lnSpc>
              <a:spcBef>
                <a:spcPts val="156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students/youngsters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136" y="728674"/>
            <a:ext cx="4929567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AJTIWF+Calibri-Light,Bold"/>
                <a:cs typeface="AJTIWF+Calibri-Light,Bold"/>
              </a:rPr>
              <a:t>Our</a:t>
            </a:r>
            <a:r>
              <a:rPr dirty="0" sz="4400" spc="-107">
                <a:solidFill>
                  <a:srgbClr val="000000"/>
                </a:solidFill>
                <a:latin typeface="AJTIWF+Calibri-Light,Bold"/>
                <a:cs typeface="AJTIWF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AJTIWF+Calibri-Light,Bold"/>
                <a:cs typeface="AJTIWF+Calibri-Light,Bold"/>
              </a:rPr>
              <a:t>focus</a:t>
            </a:r>
            <a:r>
              <a:rPr dirty="0" sz="4400" spc="-106">
                <a:solidFill>
                  <a:srgbClr val="000000"/>
                </a:solidFill>
                <a:latin typeface="AJTIWF+Calibri-Light,Bold"/>
                <a:cs typeface="AJTIWF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AJTIWF+Calibri-Light,Bold"/>
                <a:cs typeface="AJTIWF+Calibri-Light,Bold"/>
              </a:rPr>
              <a:t>in</a:t>
            </a:r>
            <a:r>
              <a:rPr dirty="0" sz="4400" spc="-105">
                <a:solidFill>
                  <a:srgbClr val="000000"/>
                </a:solidFill>
                <a:latin typeface="AJTIWF+Calibri-Light,Bold"/>
                <a:cs typeface="AJTIWF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AJTIWF+Calibri-Light,Bold"/>
                <a:cs typeface="AJTIWF+Calibri-Light,Bold"/>
              </a:rPr>
              <a:t>Dwell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30822" y="3029062"/>
            <a:ext cx="10599892" cy="16720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8147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TeachersꢀandꢀParentsꢀempoweredꢀtoꢀco-createꢀsafeꢀdigitalꢀ</a:t>
            </a:r>
          </a:p>
          <a:p>
            <a:pPr marL="0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environmentsꢀandꢀsafeꢀengagementꢀwhileꢀdigitalꢀlearningꢀtakesꢀ</a:t>
            </a:r>
          </a:p>
          <a:p>
            <a:pPr marL="4152838" marR="0">
              <a:lnSpc>
                <a:spcPts val="2917"/>
              </a:lnSpc>
              <a:spcBef>
                <a:spcPts val="156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place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136" y="728674"/>
            <a:ext cx="3821286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AJTIWF+Calibri-Light,Bold"/>
                <a:cs typeface="AJTIWF+Calibri-Light,Bold"/>
              </a:rPr>
              <a:t>Why</a:t>
            </a:r>
            <a:r>
              <a:rPr dirty="0" sz="4400" spc="-106">
                <a:solidFill>
                  <a:srgbClr val="000000"/>
                </a:solidFill>
                <a:latin typeface="AJTIWF+Calibri-Light,Bold"/>
                <a:cs typeface="AJTIWF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AJTIWF+Calibri-Light,Bold"/>
                <a:cs typeface="AJTIWF+Calibri-Light,Bold"/>
              </a:rPr>
              <a:t>DWELL?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70136" y="1867627"/>
            <a:ext cx="10483188" cy="1677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Existingꢀframeworksꢀ(e.g.,ꢀUKꢀDigitalꢀWellbeingꢀFramework,ꢀ</a:t>
            </a:r>
          </a:p>
          <a:p>
            <a:pPr marL="228600" marR="0">
              <a:lnSpc>
                <a:spcPts val="2917"/>
              </a:lnSpc>
              <a:spcBef>
                <a:spcPts val="96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ISTEꢀStandards)ꢀprovideꢀ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general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guidance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,ꢀbutꢀdon’tꢀfocusꢀonꢀ</a:t>
            </a:r>
          </a:p>
          <a:p>
            <a:pPr marL="228600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learners’ꢀ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wellbeing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70136" y="3146772"/>
            <a:ext cx="10167051" cy="129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Toolsꢀlikeꢀ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SELFIE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ꢀassessꢀdigitalꢀpracticesꢀbutꢀ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measure</a:t>
            </a:r>
          </a:p>
          <a:p>
            <a:pPr marL="228600" marR="0">
              <a:lnSpc>
                <a:spcPts val="2917"/>
              </a:lnSpc>
              <a:spcBef>
                <a:spcPts val="96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digital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wellbeing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ꢀimpacts.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70136" y="4041868"/>
            <a:ext cx="10318448" cy="129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Currentꢀcertificationsꢀ(e.g.,ꢀGoogleꢀDigitalꢀWellbeing)ꢀareꢀ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not</a:t>
            </a:r>
          </a:p>
          <a:p>
            <a:pPr marL="228600" marR="0">
              <a:lnSpc>
                <a:spcPts val="2917"/>
              </a:lnSpc>
              <a:spcBef>
                <a:spcPts val="96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specialized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comprehensive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1181" y="1719798"/>
            <a:ext cx="3287613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000000"/>
                </a:solidFill>
                <a:latin typeface="AJTIWF+Calibri-Light,Bold"/>
                <a:cs typeface="AJTIWF+Calibri-Light,Bold"/>
              </a:rPr>
              <a:t>DWELL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48449" y="2541383"/>
            <a:ext cx="10348935" cy="16559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0091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AJTIWF+Calibri-Light,Bold"/>
                <a:cs typeface="AJTIWF+Calibri-Light,Bold"/>
              </a:rPr>
              <a:t>Digital</a:t>
            </a:r>
            <a:r>
              <a:rPr dirty="0" sz="3600" spc="-86">
                <a:solidFill>
                  <a:srgbClr val="000000"/>
                </a:solidFill>
                <a:latin typeface="AJTIWF+Calibri-Light,Bold"/>
                <a:cs typeface="AJTIWF+Calibri-Light,Bold"/>
              </a:rPr>
              <a:t> </a:t>
            </a:r>
            <a:r>
              <a:rPr dirty="0" sz="3600">
                <a:solidFill>
                  <a:srgbClr val="000000"/>
                </a:solidFill>
                <a:latin typeface="AJTIWF+Calibri-Light,Bold"/>
                <a:cs typeface="AJTIWF+Calibri-Light,Bold"/>
              </a:rPr>
              <a:t>Well-being:</a:t>
            </a:r>
            <a:r>
              <a:rPr dirty="0" sz="3600" spc="-87">
                <a:solidFill>
                  <a:srgbClr val="000000"/>
                </a:solidFill>
                <a:latin typeface="AJTIWF+Calibri-Light,Bold"/>
                <a:cs typeface="AJTIWF+Calibri-Light,Bold"/>
              </a:rPr>
              <a:t> </a:t>
            </a:r>
            <a:r>
              <a:rPr dirty="0" sz="3600">
                <a:solidFill>
                  <a:srgbClr val="000000"/>
                </a:solidFill>
                <a:latin typeface="AJTIWF+Calibri-Light,Bold"/>
                <a:cs typeface="AJTIWF+Calibri-Light,Bold"/>
              </a:rPr>
              <a:t>A</a:t>
            </a:r>
            <a:r>
              <a:rPr dirty="0" sz="3600" spc="-88">
                <a:solidFill>
                  <a:srgbClr val="000000"/>
                </a:solidFill>
                <a:latin typeface="AJTIWF+Calibri-Light,Bold"/>
                <a:cs typeface="AJTIWF+Calibri-Light,Bold"/>
              </a:rPr>
              <a:t> </a:t>
            </a:r>
            <a:r>
              <a:rPr dirty="0" sz="3600">
                <a:solidFill>
                  <a:srgbClr val="000000"/>
                </a:solidFill>
                <a:latin typeface="AJTIWF+Calibri-Light,Bold"/>
                <a:cs typeface="AJTIWF+Calibri-Light,Bold"/>
              </a:rPr>
              <a:t>Holistic</a:t>
            </a:r>
            <a:r>
              <a:rPr dirty="0" sz="3600" spc="-85">
                <a:solidFill>
                  <a:srgbClr val="000000"/>
                </a:solidFill>
                <a:latin typeface="AJTIWF+Calibri-Light,Bold"/>
                <a:cs typeface="AJTIWF+Calibri-Light,Bold"/>
              </a:rPr>
              <a:t> </a:t>
            </a:r>
            <a:r>
              <a:rPr dirty="0" sz="3600">
                <a:solidFill>
                  <a:srgbClr val="000000"/>
                </a:solidFill>
                <a:latin typeface="AJTIWF+Calibri-Light,Bold"/>
                <a:cs typeface="AJTIWF+Calibri-Light,Bold"/>
              </a:rPr>
              <a:t>Approach</a:t>
            </a:r>
            <a:r>
              <a:rPr dirty="0" sz="3600" spc="-86">
                <a:solidFill>
                  <a:srgbClr val="000000"/>
                </a:solidFill>
                <a:latin typeface="AJTIWF+Calibri-Light,Bold"/>
                <a:cs typeface="AJTIWF+Calibri-Light,Bold"/>
              </a:rPr>
              <a:t> </a:t>
            </a:r>
            <a:r>
              <a:rPr dirty="0" sz="3600">
                <a:solidFill>
                  <a:srgbClr val="000000"/>
                </a:solidFill>
                <a:latin typeface="AJTIWF+Calibri-Light,Bold"/>
                <a:cs typeface="AJTIWF+Calibri-Light,Bold"/>
              </a:rPr>
              <a:t>for</a:t>
            </a:r>
            <a:r>
              <a:rPr dirty="0" sz="3600" spc="-87">
                <a:solidFill>
                  <a:srgbClr val="000000"/>
                </a:solidFill>
                <a:latin typeface="AJTIWF+Calibri-Light,Bold"/>
                <a:cs typeface="AJTIWF+Calibri-Light,Bold"/>
              </a:rPr>
              <a:t> </a:t>
            </a:r>
            <a:r>
              <a:rPr dirty="0" sz="3600">
                <a:solidFill>
                  <a:srgbClr val="000000"/>
                </a:solidFill>
                <a:latin typeface="AJTIWF+Calibri-Light,Bold"/>
                <a:cs typeface="AJTIWF+Calibri-Light,Bold"/>
              </a:rPr>
              <a:t>Well-</a:t>
            </a:r>
          </a:p>
          <a:p>
            <a:pPr marL="0" marR="0">
              <a:lnSpc>
                <a:spcPts val="3751"/>
              </a:lnSpc>
              <a:spcBef>
                <a:spcPts val="86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AJTIWF+Calibri-Light,Bold"/>
                <a:cs typeface="AJTIWF+Calibri-Light,Bold"/>
              </a:rPr>
              <a:t>being</a:t>
            </a:r>
            <a:r>
              <a:rPr dirty="0" sz="3600" spc="-87">
                <a:solidFill>
                  <a:srgbClr val="000000"/>
                </a:solidFill>
                <a:latin typeface="AJTIWF+Calibri-Light,Bold"/>
                <a:cs typeface="AJTIWF+Calibri-Light,Bold"/>
              </a:rPr>
              <a:t> </a:t>
            </a:r>
            <a:r>
              <a:rPr dirty="0" sz="3600">
                <a:solidFill>
                  <a:srgbClr val="000000"/>
                </a:solidFill>
                <a:latin typeface="AJTIWF+Calibri-Light,Bold"/>
                <a:cs typeface="AJTIWF+Calibri-Light,Bold"/>
              </a:rPr>
              <a:t>in</a:t>
            </a:r>
            <a:r>
              <a:rPr dirty="0" sz="3600" spc="-86">
                <a:solidFill>
                  <a:srgbClr val="000000"/>
                </a:solidFill>
                <a:latin typeface="AJTIWF+Calibri-Light,Bold"/>
                <a:cs typeface="AJTIWF+Calibri-Light,Bold"/>
              </a:rPr>
              <a:t> </a:t>
            </a:r>
            <a:r>
              <a:rPr dirty="0" sz="3600">
                <a:solidFill>
                  <a:srgbClr val="000000"/>
                </a:solidFill>
                <a:latin typeface="AJTIWF+Calibri-Light,Bold"/>
                <a:cs typeface="AJTIWF+Calibri-Light,Bold"/>
              </a:rPr>
              <a:t>the</a:t>
            </a:r>
            <a:r>
              <a:rPr dirty="0" sz="3600" spc="-85">
                <a:solidFill>
                  <a:srgbClr val="000000"/>
                </a:solidFill>
                <a:latin typeface="AJTIWF+Calibri-Light,Bold"/>
                <a:cs typeface="AJTIWF+Calibri-Light,Bold"/>
              </a:rPr>
              <a:t> </a:t>
            </a:r>
            <a:r>
              <a:rPr dirty="0" sz="3600">
                <a:solidFill>
                  <a:srgbClr val="000000"/>
                </a:solidFill>
                <a:latin typeface="AJTIWF+Calibri-Light,Bold"/>
                <a:cs typeface="AJTIWF+Calibri-Light,Bold"/>
              </a:rPr>
              <a:t>Broader</a:t>
            </a:r>
            <a:r>
              <a:rPr dirty="0" sz="3600" spc="-87">
                <a:solidFill>
                  <a:srgbClr val="000000"/>
                </a:solidFill>
                <a:latin typeface="AJTIWF+Calibri-Light,Bold"/>
                <a:cs typeface="AJTIWF+Calibri-Light,Bold"/>
              </a:rPr>
              <a:t> </a:t>
            </a:r>
            <a:r>
              <a:rPr dirty="0" sz="3600">
                <a:solidFill>
                  <a:srgbClr val="000000"/>
                </a:solidFill>
                <a:latin typeface="AJTIWF+Calibri-Light,Bold"/>
                <a:cs typeface="AJTIWF+Calibri-Light,Bold"/>
              </a:rPr>
              <a:t>Digital</a:t>
            </a:r>
            <a:r>
              <a:rPr dirty="0" sz="3600" spc="-86">
                <a:solidFill>
                  <a:srgbClr val="000000"/>
                </a:solidFill>
                <a:latin typeface="AJTIWF+Calibri-Light,Bold"/>
                <a:cs typeface="AJTIWF+Calibri-Light,Bold"/>
              </a:rPr>
              <a:t> </a:t>
            </a:r>
            <a:r>
              <a:rPr dirty="0" sz="3600">
                <a:solidFill>
                  <a:srgbClr val="000000"/>
                </a:solidFill>
                <a:latin typeface="AJTIWF+Calibri-Light,Bold"/>
                <a:cs typeface="AJTIWF+Calibri-Light,Bold"/>
              </a:rPr>
              <a:t>Education</a:t>
            </a:r>
            <a:r>
              <a:rPr dirty="0" sz="3600" spc="-86">
                <a:solidFill>
                  <a:srgbClr val="000000"/>
                </a:solidFill>
                <a:latin typeface="AJTIWF+Calibri-Light,Bold"/>
                <a:cs typeface="AJTIWF+Calibri-Light,Bold"/>
              </a:rPr>
              <a:t> </a:t>
            </a:r>
            <a:r>
              <a:rPr dirty="0" sz="3600">
                <a:solidFill>
                  <a:srgbClr val="000000"/>
                </a:solidFill>
                <a:latin typeface="AJTIWF+Calibri-Light,Bold"/>
                <a:cs typeface="AJTIWF+Calibri-Light,Bold"/>
              </a:rPr>
              <a:t>Ecosystem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03972" y="4236006"/>
            <a:ext cx="4859699" cy="14331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MAKOWC+SegoeUISymbol"/>
                <a:cs typeface="MAKOWC+SegoeUISymbol"/>
              </a:rPr>
              <a:t>ꢀ</a:t>
            </a:r>
            <a:r>
              <a:rPr dirty="0" sz="2400">
                <a:solidFill>
                  <a:srgbClr val="000000"/>
                </a:solidFill>
                <a:latin typeface="TQLOSQ+Calibri"/>
                <a:cs typeface="TQLOSQ+Calibri"/>
              </a:rPr>
              <a:t>ꢀPresentedꢀby:ꢀMariaꢀKnais</a:t>
            </a:r>
          </a:p>
          <a:p>
            <a:pPr marL="0" marR="0">
              <a:lnSpc>
                <a:spcPts val="2500"/>
              </a:lnSpc>
              <a:spcBef>
                <a:spcPts val="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MAKOWC+SegoeUISymbol"/>
                <a:cs typeface="MAKOWC+SegoeUISymbol"/>
              </a:rPr>
              <a:t>ꢁ</a:t>
            </a:r>
            <a:r>
              <a:rPr dirty="0" sz="2400">
                <a:solidFill>
                  <a:srgbClr val="000000"/>
                </a:solidFill>
                <a:latin typeface="TQLOSQ+Calibri"/>
                <a:cs typeface="TQLOSQ+Calibri"/>
              </a:rPr>
              <a:t>ꢀCoordinatedꢀby:ꢀEDITC</a:t>
            </a:r>
          </a:p>
          <a:p>
            <a:pPr marL="0" marR="0">
              <a:lnSpc>
                <a:spcPts val="2500"/>
              </a:lnSpc>
              <a:spcBef>
                <a:spcPts val="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MAKOWC+SegoeUISymbol"/>
                <a:cs typeface="MAKOWC+SegoeUISymbol"/>
              </a:rPr>
              <a:t>ꢂ</a:t>
            </a:r>
            <a:r>
              <a:rPr dirty="0" sz="2400">
                <a:solidFill>
                  <a:srgbClr val="000000"/>
                </a:solidFill>
                <a:latin typeface="TQLOSQ+Calibri"/>
                <a:cs typeface="TQLOSQ+Calibri"/>
              </a:rPr>
              <a:t>ꢀPressꢀConferenceꢀ24ꢀJuneꢀ2025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136" y="728674"/>
            <a:ext cx="4438760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Why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it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matters?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07773" y="1738011"/>
            <a:ext cx="2615431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HUCUP+YuGothicUI-Semilight"/>
                <a:cs typeface="CHUCUP+YuGothicUI-Semilight"/>
              </a:rPr>
              <a:t>ꢀ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ꢀAlignedꢀwith: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07773" y="2243739"/>
            <a:ext cx="7239088" cy="910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DigitalꢀEducationꢀActionꢀPlanꢀ(2021–2027)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64973" y="2690714"/>
            <a:ext cx="9136237" cy="5878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1850" spc="6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TQLOSQ+Calibri"/>
                <a:cs typeface="TQLOSQ+Calibri"/>
              </a:rPr>
              <a:t>AꢀplanꢀbyꢀtheꢀEUꢀtoꢀimproveꢀdigitalꢀlearningꢀinꢀschoolsꢀandꢀmakeꢀsureꢀteachersꢀandꢀ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93573" y="2942923"/>
            <a:ext cx="359060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QLOSQ+Calibri"/>
                <a:cs typeface="TQLOSQ+Calibri"/>
              </a:rPr>
              <a:t>studentsꢀhaveꢀstrongꢀdigitalꢀskills.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07773" y="3312063"/>
            <a:ext cx="4119605" cy="9109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EuropeanꢀSkillsꢀAgenda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64973" y="3759038"/>
            <a:ext cx="9150696" cy="5878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1850" spc="6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TQLOSQ+Calibri"/>
                <a:cs typeface="TQLOSQ+Calibri"/>
              </a:rPr>
              <a:t>AꢀstrategyꢀtoꢀhelpꢀpeopleꢀinꢀEuropeꢀlearnꢀtheꢀrightꢀskillsꢀ(especiallyꢀdigitalꢀones)ꢀforꢀ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93573" y="4011247"/>
            <a:ext cx="3709598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QLOSQ+Calibri"/>
                <a:cs typeface="TQLOSQ+Calibri"/>
              </a:rPr>
              <a:t>jobs,ꢀgrowth,ꢀandꢀlifelongꢀlearning.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07773" y="4380387"/>
            <a:ext cx="5579156" cy="9108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EUꢀStrategyꢀonꢀChildren’sꢀRights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64973" y="4827362"/>
            <a:ext cx="8742164" cy="5878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1850" spc="6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TQLOSQ+Calibri"/>
                <a:cs typeface="TQLOSQ+Calibri"/>
              </a:rPr>
              <a:t>Aꢀframeworkꢀtoꢀprotectꢀchildren’sꢀrightsꢀacrossꢀEurope,ꢀincludingꢀsafetyꢀonline,ꢀ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793573" y="5079571"/>
            <a:ext cx="364593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QLOSQ+Calibri"/>
                <a:cs typeface="TQLOSQ+Calibri"/>
              </a:rPr>
              <a:t>education,ꢀandꢀmentalꢀwell-being.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136" y="728674"/>
            <a:ext cx="4849563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The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DWELL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Vision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03723" y="2256996"/>
            <a:ext cx="10404721" cy="1287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Toꢀcreateꢀ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digitally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healthy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learning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ecosystems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ꢀthatꢀmaximizeꢀ</a:t>
            </a:r>
          </a:p>
          <a:p>
            <a:pPr marL="44288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theꢀbenefitsꢀofꢀdigitalꢀlearningꢀwhileꢀaddressingꢀitsꢀchallenges.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54234" y="257533"/>
            <a:ext cx="7507821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The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DWELL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Project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Response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45786" y="1852906"/>
            <a:ext cx="395695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QLOSQ+Calibri"/>
                <a:cs typeface="TQLOSQ+Calibri"/>
              </a:rPr>
              <a:t>Deliverꢀ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policy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recommendations</a:t>
            </a:r>
            <a:r>
              <a:rPr dirty="0" sz="2000">
                <a:solidFill>
                  <a:srgbClr val="000000"/>
                </a:solidFill>
                <a:latin typeface="TQLOSQ+Calibri"/>
                <a:cs typeface="TQLOSQ+Calibri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78169" y="2127226"/>
            <a:ext cx="270817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QLOSQ+Calibri"/>
                <a:cs typeface="TQLOSQ+Calibri"/>
              </a:rPr>
              <a:t>forꢀsustainableꢀchange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02800" y="3019505"/>
            <a:ext cx="3830584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0">
                <a:solidFill>
                  <a:srgbClr val="000000"/>
                </a:solidFill>
                <a:latin typeface="TQLOSQ+Calibri"/>
                <a:cs typeface="TQLOSQ+Calibri"/>
              </a:rPr>
              <a:t>Integrateꢀ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digital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well-being</a:t>
            </a:r>
            <a:r>
              <a:rPr dirty="0" sz="2000">
                <a:solidFill>
                  <a:srgbClr val="000000"/>
                </a:solidFill>
                <a:latin typeface="TQLOSQ+Calibri"/>
                <a:cs typeface="TQLOSQ+Calibri"/>
              </a:rPr>
              <a:t>ꢀintoꢀ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85685" y="3293825"/>
            <a:ext cx="229889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QLOSQ+Calibri"/>
                <a:cs typeface="TQLOSQ+Calibri"/>
              </a:rPr>
              <a:t>educationꢀsystems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84544" y="4186104"/>
            <a:ext cx="409686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QLOSQ+Calibri"/>
                <a:cs typeface="TQLOSQ+Calibri"/>
              </a:rPr>
              <a:t>Equipꢀ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educators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12" b="1">
                <a:solidFill>
                  <a:srgbClr val="000000"/>
                </a:solidFill>
                <a:latin typeface="Calibri"/>
                <a:cs typeface="Calibri"/>
              </a:rPr>
              <a:t>parents</a:t>
            </a:r>
            <a:r>
              <a:rPr dirty="0" sz="2000">
                <a:solidFill>
                  <a:srgbClr val="000000"/>
                </a:solidFill>
                <a:latin typeface="TQLOSQ+Calibri"/>
                <a:cs typeface="TQLOSQ+Calibri"/>
              </a:rPr>
              <a:t>ꢀwithꢀ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36832" y="4460424"/>
            <a:ext cx="3458133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QLOSQ+Calibri"/>
                <a:cs typeface="TQLOSQ+Calibri"/>
              </a:rPr>
              <a:t>theꢀtoolsꢀtoꢀsupportꢀstudents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27071" y="5215542"/>
            <a:ext cx="3495012" cy="119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462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QLOSQ+Calibri"/>
                <a:cs typeface="TQLOSQ+Calibri"/>
              </a:rPr>
              <a:t>Developꢀandꢀpilotꢀaꢀpracticalꢀ</a:t>
            </a:r>
          </a:p>
          <a:p>
            <a:pPr marL="0" marR="0">
              <a:lnSpc>
                <a:spcPts val="2083"/>
              </a:lnSpc>
              <a:spcBef>
                <a:spcPts val="2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framework,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assessment,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828476" marR="0">
              <a:lnSpc>
                <a:spcPts val="2083"/>
              </a:lnSpc>
              <a:spcBef>
                <a:spcPts val="7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certifications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97049" y="476884"/>
            <a:ext cx="4294891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DWELL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Journey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18865" y="1509111"/>
            <a:ext cx="6643954" cy="1184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TQLOSQ+Calibri"/>
                <a:cs typeface="TQLOSQ+Calibri"/>
              </a:rPr>
              <a:t>•</a:t>
            </a:r>
            <a:r>
              <a:rPr dirty="0" sz="195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TQLOSQ+Calibri"/>
                <a:cs typeface="TQLOSQ+Calibri"/>
              </a:rPr>
              <a:t>ConfirmꢀDomains:ꢀPhysical,ꢀmentalꢀandꢀemotional,ꢀsocialꢀ</a:t>
            </a:r>
          </a:p>
          <a:p>
            <a:pPr marL="171450" marR="0">
              <a:lnSpc>
                <a:spcPts val="1979"/>
              </a:lnSpc>
              <a:spcBef>
                <a:spcPts val="62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TQLOSQ+Calibri"/>
                <a:cs typeface="TQLOSQ+Calibri"/>
              </a:rPr>
              <a:t>andꢀcognitive</a:t>
            </a:r>
          </a:p>
          <a:p>
            <a:pPr marL="0" marR="0">
              <a:lnSpc>
                <a:spcPts val="2031"/>
              </a:lnSpc>
              <a:spcBef>
                <a:spcPts val="372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TQLOSQ+Calibri"/>
                <a:cs typeface="TQLOSQ+Calibri"/>
              </a:rPr>
              <a:t>•</a:t>
            </a:r>
            <a:r>
              <a:rPr dirty="0" sz="195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TQLOSQ+Calibri"/>
                <a:cs typeface="TQLOSQ+Calibri"/>
              </a:rPr>
              <a:t>CurrentꢀPracticesꢀofꢀeducatorsꢀandꢀParents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86495" y="1749146"/>
            <a:ext cx="2513421" cy="839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ffffff"/>
                </a:solidFill>
                <a:latin typeface="TQLOSQ+Calibri"/>
                <a:cs typeface="TQLOSQ+Calibri"/>
              </a:rPr>
              <a:t>WP2:ꢀResearch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18865" y="2933966"/>
            <a:ext cx="2980196" cy="620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TQLOSQ+Calibri"/>
                <a:cs typeface="TQLOSQ+Calibri"/>
              </a:rPr>
              <a:t>•</a:t>
            </a:r>
            <a:r>
              <a:rPr dirty="0" sz="195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TQLOSQ+Calibri"/>
                <a:cs typeface="TQLOSQ+Calibri"/>
              </a:rPr>
              <a:t>Identifyꢀtheꢀkeyꢀdomains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05272" y="3195718"/>
            <a:ext cx="3340695" cy="839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ffffff"/>
                </a:solidFill>
                <a:latin typeface="TQLOSQ+Calibri"/>
                <a:cs typeface="TQLOSQ+Calibri"/>
              </a:rPr>
              <a:t>WP3:ꢀFRAMEꢀDWELLꢀ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18865" y="3238004"/>
            <a:ext cx="6546593" cy="9242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TQLOSQ+Calibri"/>
                <a:cs typeface="TQLOSQ+Calibri"/>
              </a:rPr>
              <a:t>•</a:t>
            </a:r>
            <a:r>
              <a:rPr dirty="0" sz="195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TQLOSQ+Calibri"/>
                <a:cs typeface="TQLOSQ+Calibri"/>
              </a:rPr>
              <a:t>Analyzeꢀthemꢀintoꢀareasꢀofꢀconcern/interestꢀ(AoIs/AoCs)</a:t>
            </a:r>
          </a:p>
          <a:p>
            <a:pPr marL="0" marR="0">
              <a:lnSpc>
                <a:spcPts val="2031"/>
              </a:lnSpc>
              <a:spcBef>
                <a:spcPts val="362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TQLOSQ+Calibri"/>
                <a:cs typeface="TQLOSQ+Calibri"/>
              </a:rPr>
              <a:t>•</a:t>
            </a:r>
            <a:r>
              <a:rPr dirty="0" sz="195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TQLOSQ+Calibri"/>
                <a:cs typeface="TQLOSQ+Calibri"/>
              </a:rPr>
              <a:t>Describeꢀcompetencesꢀforꢀeducatorsꢀandꢀparents.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18866" y="4380538"/>
            <a:ext cx="3231606" cy="1228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TQLOSQ+Calibri"/>
                <a:cs typeface="TQLOSQ+Calibri"/>
              </a:rPr>
              <a:t>•</a:t>
            </a:r>
            <a:r>
              <a:rPr dirty="0" sz="195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TQLOSQ+Calibri"/>
                <a:cs typeface="TQLOSQ+Calibri"/>
              </a:rPr>
              <a:t>ASSESS-ꢀDWELL</a:t>
            </a:r>
          </a:p>
          <a:p>
            <a:pPr marL="0" marR="0">
              <a:lnSpc>
                <a:spcPts val="2031"/>
              </a:lnSpc>
              <a:spcBef>
                <a:spcPts val="362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TQLOSQ+Calibri"/>
                <a:cs typeface="TQLOSQ+Calibri"/>
              </a:rPr>
              <a:t>•</a:t>
            </a:r>
            <a:r>
              <a:rPr dirty="0" sz="195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TQLOSQ+Calibri"/>
                <a:cs typeface="TQLOSQ+Calibri"/>
              </a:rPr>
              <a:t>CERTIFY-DWELLꢀinꢀ2ꢀlevels.</a:t>
            </a:r>
          </a:p>
          <a:p>
            <a:pPr marL="0" marR="0">
              <a:lnSpc>
                <a:spcPts val="2031"/>
              </a:lnSpc>
              <a:spcBef>
                <a:spcPts val="362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TQLOSQ+Calibri"/>
                <a:cs typeface="TQLOSQ+Calibri"/>
              </a:rPr>
              <a:t>•</a:t>
            </a:r>
            <a:r>
              <a:rPr dirty="0" sz="195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TQLOSQ+Calibri"/>
                <a:cs typeface="TQLOSQ+Calibri"/>
              </a:rPr>
              <a:t>AWARE-DWELLꢀforꢀParents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78458" y="4463982"/>
            <a:ext cx="3636553" cy="11959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ffffff"/>
                </a:solidFill>
                <a:latin typeface="TQLOSQ+Calibri"/>
                <a:cs typeface="TQLOSQ+Calibri"/>
              </a:rPr>
              <a:t>WP4:ꢀASSESS,ꢀCERTIFY,ꢀ</a:t>
            </a:r>
          </a:p>
          <a:p>
            <a:pPr marL="1016725" marR="0">
              <a:lnSpc>
                <a:spcPts val="2709"/>
              </a:lnSpc>
              <a:spcBef>
                <a:spcPts val="98"/>
              </a:spcBef>
              <a:spcAft>
                <a:spcPts val="0"/>
              </a:spcAft>
            </a:pPr>
            <a:r>
              <a:rPr dirty="0" sz="2600">
                <a:solidFill>
                  <a:srgbClr val="ffffff"/>
                </a:solidFill>
                <a:latin typeface="TQLOSQ+Calibri"/>
                <a:cs typeface="TQLOSQ+Calibri"/>
              </a:rPr>
              <a:t>AWARE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57300" y="5732246"/>
            <a:ext cx="3565539" cy="1552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8862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ffffff"/>
                </a:solidFill>
                <a:latin typeface="TQLOSQ+Calibri"/>
                <a:cs typeface="TQLOSQ+Calibri"/>
              </a:rPr>
              <a:t>POLICYꢀ</a:t>
            </a:r>
          </a:p>
          <a:p>
            <a:pPr marL="102046" marR="0">
              <a:lnSpc>
                <a:spcPts val="2709"/>
              </a:lnSpc>
              <a:spcBef>
                <a:spcPts val="98"/>
              </a:spcBef>
              <a:spcAft>
                <a:spcPts val="0"/>
              </a:spcAft>
            </a:pPr>
            <a:r>
              <a:rPr dirty="0" sz="2600">
                <a:solidFill>
                  <a:srgbClr val="ffffff"/>
                </a:solidFill>
                <a:latin typeface="TQLOSQ+Calibri"/>
                <a:cs typeface="TQLOSQ+Calibri"/>
              </a:rPr>
              <a:t>RECOMMENDATIONSꢀ</a:t>
            </a:r>
          </a:p>
          <a:p>
            <a:pPr marL="0" marR="0">
              <a:lnSpc>
                <a:spcPts val="2709"/>
              </a:lnSpc>
              <a:spcBef>
                <a:spcPts val="98"/>
              </a:spcBef>
              <a:spcAft>
                <a:spcPts val="0"/>
              </a:spcAft>
            </a:pPr>
            <a:r>
              <a:rPr dirty="0" sz="2600">
                <a:solidFill>
                  <a:srgbClr val="ffffff"/>
                </a:solidFill>
                <a:latin typeface="TQLOSQ+Calibri"/>
                <a:cs typeface="TQLOSQ+Calibri"/>
              </a:rPr>
              <a:t>ANDꢀTRANSFERABILITY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18865" y="5870543"/>
            <a:ext cx="6047894" cy="11399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00000"/>
                </a:solidFill>
                <a:latin typeface="TQLOSQ+Calibri"/>
                <a:cs typeface="TQLOSQ+Calibri"/>
              </a:rPr>
              <a:t>•</a:t>
            </a:r>
            <a:r>
              <a:rPr dirty="0" sz="195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00000"/>
                </a:solidFill>
                <a:latin typeface="TQLOSQ+Calibri"/>
                <a:cs typeface="TQLOSQ+Calibri"/>
              </a:rPr>
              <a:t>Developꢀandꢀadvocateꢀforꢀevidence-basedꢀpolicyꢀ</a:t>
            </a:r>
          </a:p>
          <a:p>
            <a:pPr marL="171450" marR="0">
              <a:lnSpc>
                <a:spcPts val="1979"/>
              </a:lnSpc>
              <a:spcBef>
                <a:spcPts val="62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TQLOSQ+Calibri"/>
                <a:cs typeface="TQLOSQ+Calibri"/>
              </a:rPr>
              <a:t>recommendationsꢀthatꢀenhanceꢀdigitalꢀwellbeingꢀinꢀ</a:t>
            </a:r>
          </a:p>
          <a:p>
            <a:pPr marL="171450" marR="0">
              <a:lnSpc>
                <a:spcPts val="1979"/>
              </a:lnSpc>
              <a:spcBef>
                <a:spcPts val="22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TQLOSQ+Calibri"/>
                <a:cs typeface="TQLOSQ+Calibri"/>
              </a:rPr>
              <a:t>educationalꢀsettings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136" y="728674"/>
            <a:ext cx="4509917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Key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Deliverables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70136" y="1972402"/>
            <a:ext cx="10694989" cy="9106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Aꢀ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framework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ꢀwithꢀtips,ꢀskills,ꢀandꢀactionsꢀforꢀpromotingꢀdigitalꢀ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98736" y="2361771"/>
            <a:ext cx="212596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well-being.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70136" y="2867499"/>
            <a:ext cx="11261396" cy="9106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Aꢀ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self-check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4" b="1">
                <a:solidFill>
                  <a:srgbClr val="000000"/>
                </a:solidFill>
                <a:latin typeface="Calibri"/>
                <a:cs typeface="Calibri"/>
              </a:rPr>
              <a:t>tool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ꢀforꢀteachersꢀtoꢀseeꢀhowꢀwellꢀtheyꢀsupportꢀdigitalꢀ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98736" y="3256867"/>
            <a:ext cx="212596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well-being.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70136" y="3762595"/>
            <a:ext cx="11166781" cy="2443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Online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courses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ꢀforꢀteachersꢀandꢀparents,ꢀavailableꢀinꢀ6ꢀlanguages.</a:t>
            </a:r>
          </a:p>
          <a:p>
            <a:pPr marL="0" marR="0">
              <a:lnSpc>
                <a:spcPts val="2969"/>
              </a:lnSpc>
              <a:spcBef>
                <a:spcPts val="1004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Badges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certificates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ꢀforꢀeducatorsꢀwhoꢀcompleteꢀtheꢀtraining.</a:t>
            </a:r>
          </a:p>
          <a:p>
            <a:pPr marL="0" marR="0">
              <a:lnSpc>
                <a:spcPts val="2969"/>
              </a:lnSpc>
              <a:spcBef>
                <a:spcPts val="1004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pc="-18" b="1">
                <a:solidFill>
                  <a:srgbClr val="000000"/>
                </a:solidFill>
                <a:latin typeface="Calibri"/>
                <a:cs typeface="Calibri"/>
              </a:rPr>
              <a:t>Workshops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ꢀandꢀ</a:t>
            </a: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events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ꢀtoꢀshareꢀtheꢀresultsꢀandꢀideasꢀwithꢀothers.</a:t>
            </a:r>
          </a:p>
          <a:p>
            <a:pPr marL="0" marR="0">
              <a:lnSpc>
                <a:spcPts val="2969"/>
              </a:lnSpc>
              <a:spcBef>
                <a:spcPts val="1004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Policy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recommendations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ꢀforꢀschoolsꢀandꢀgovernments.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136" y="728674"/>
            <a:ext cx="4967016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Meet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our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Partners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71548" y="2699957"/>
            <a:ext cx="1550590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TQLOSQ+Calibri"/>
                <a:cs typeface="TQLOSQ+Calibri"/>
              </a:rPr>
              <a:t>ARAD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87808" y="2699957"/>
            <a:ext cx="1633934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TQLOSQ+Calibri"/>
                <a:cs typeface="TQLOSQ+Calibri"/>
              </a:rPr>
              <a:t>VAMK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12515" y="2699957"/>
            <a:ext cx="149463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TQLOSQ+Calibri"/>
                <a:cs typeface="TQLOSQ+Calibri"/>
              </a:rPr>
              <a:t>ACTA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68162" y="2785301"/>
            <a:ext cx="1961356" cy="14719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TQLOSQ+Calibri"/>
                <a:cs typeface="TQLOSQ+Calibri"/>
              </a:rPr>
              <a:t>EDITCꢀ–ꢀ</a:t>
            </a:r>
          </a:p>
          <a:p>
            <a:pPr marL="63301" marR="0">
              <a:lnSpc>
                <a:spcPts val="33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TQLOSQ+Calibri"/>
                <a:cs typeface="TQLOSQ+Calibri"/>
              </a:rPr>
              <a:t>Cyprus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18540" y="3309557"/>
            <a:ext cx="438484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TQLOSQ+Calibri"/>
                <a:cs typeface="TQLOSQ+Calibri"/>
              </a:rPr>
              <a:t>Romania</a:t>
            </a:r>
            <a:r>
              <a:rPr dirty="0" sz="3200" spc="796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QLOSQ+Calibri"/>
                <a:cs typeface="TQLOSQ+Calibri"/>
              </a:rPr>
              <a:t>Finland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570520" y="3309557"/>
            <a:ext cx="195302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TQLOSQ+Calibri"/>
                <a:cs typeface="TQLOSQ+Calibri"/>
              </a:rPr>
              <a:t>Bulgaria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57286" y="4236319"/>
            <a:ext cx="117832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TQLOSQ+Calibri"/>
                <a:cs typeface="TQLOSQ+Calibri"/>
              </a:rPr>
              <a:t>KLS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84670" y="4257782"/>
            <a:ext cx="1229717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TQLOSQ+Calibri"/>
                <a:cs typeface="TQLOSQ+Calibri"/>
              </a:rPr>
              <a:t>CCS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334640" y="4257782"/>
            <a:ext cx="152122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TQLOSQ+Calibri"/>
                <a:cs typeface="TQLOSQ+Calibri"/>
              </a:rPr>
              <a:t>MMC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510394" y="4257782"/>
            <a:ext cx="2065734" cy="1642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TQLOSQ+Calibri"/>
                <a:cs typeface="TQLOSQ+Calibri"/>
              </a:rPr>
              <a:t>DIMITRA</a:t>
            </a:r>
          </a:p>
          <a:p>
            <a:pPr marL="143172" marR="0">
              <a:lnSpc>
                <a:spcPts val="3334"/>
              </a:lnSpc>
              <a:spcBef>
                <a:spcPts val="1465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TQLOSQ+Calibri"/>
                <a:cs typeface="TQLOSQ+Calibri"/>
              </a:rPr>
              <a:t>Greece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900920" y="4845518"/>
            <a:ext cx="1366273" cy="807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TQLOSQ+Calibri"/>
                <a:cs typeface="TQLOSQ+Calibri"/>
              </a:rPr>
              <a:t>Poland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285426" y="4867382"/>
            <a:ext cx="1829792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TQLOSQ+Calibri"/>
                <a:cs typeface="TQLOSQ+Calibri"/>
              </a:rPr>
              <a:t>ꢀCyprus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227483" y="4867382"/>
            <a:ext cx="1737915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TQLOSQ+Calibri"/>
                <a:cs typeface="TQLOSQ+Calibri"/>
              </a:rPr>
              <a:t>Cyprus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136" y="728674"/>
            <a:ext cx="7270996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WP1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–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Project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Management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45526" y="1977723"/>
            <a:ext cx="224988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Lead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:ꢀEDITC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74126" y="2361771"/>
            <a:ext cx="459059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MAKOWC+SegoeUISymbol"/>
                <a:cs typeface="MAKOWC+SegoeUISymbol"/>
              </a:rPr>
              <a:t>ꢂ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ꢀAprilꢀ2025ꢀ–ꢀMarchꢀ2028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45526" y="2867499"/>
            <a:ext cx="6989377" cy="14219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Partnerꢀagreementsꢀ&amp;ꢀprojectꢀhandbook</a:t>
            </a:r>
          </a:p>
          <a:p>
            <a:pPr marL="0" marR="0">
              <a:lnSpc>
                <a:spcPts val="2969"/>
              </a:lnSpc>
              <a:spcBef>
                <a:spcPts val="1004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Qualityꢀassuranceꢀtools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45526" y="3889595"/>
            <a:ext cx="4307875" cy="91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Bi-monthlyꢀcoordination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45526" y="4400643"/>
            <a:ext cx="5676483" cy="9108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Monitoringꢀprogressꢀ&amp;ꢀfinancials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136" y="728674"/>
            <a:ext cx="6961321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WP2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–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Research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&amp;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Analysis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89106" y="1957691"/>
            <a:ext cx="2301213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Lead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:ꢀVAMK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17706" y="2299067"/>
            <a:ext cx="4245348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MAKOWC+SegoeUISymbol"/>
                <a:cs typeface="MAKOWC+SegoeUISymbol"/>
              </a:rPr>
              <a:t>ꢂ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ꢀMayꢀ2025ꢀ–ꢀAprilꢀ2026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89106" y="2762123"/>
            <a:ext cx="9187218" cy="18475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1ꢀReportꢀonꢀmeta-researchꢀ&amp;ꢀliteratureꢀreview</a:t>
            </a:r>
          </a:p>
          <a:p>
            <a:pPr marL="0" marR="0">
              <a:lnSpc>
                <a:spcPts val="2969"/>
              </a:lnSpc>
              <a:spcBef>
                <a:spcPts val="718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30ꢀCustomizedꢀSELFIEꢀtoolꢀandꢀassessmentꢀofꢀschoolsꢀ</a:t>
            </a:r>
          </a:p>
          <a:p>
            <a:pPr marL="0" marR="0">
              <a:lnSpc>
                <a:spcPts val="2969"/>
              </a:lnSpc>
              <a:spcBef>
                <a:spcPts val="668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48ꢀfocusꢀgroupsꢀwithꢀteachersꢀ&amp;ꢀparents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89106" y="4167251"/>
            <a:ext cx="6598280" cy="9108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12ꢀeducator/parentꢀnetworksꢀ(6ꢀeach)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89106" y="4635627"/>
            <a:ext cx="8719390" cy="910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2ꢀReportsꢀwithꢀFocusꢀGroupsꢀresultsꢀandꢀexecutiveꢀ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17706" y="4982324"/>
            <a:ext cx="188270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summary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136" y="728674"/>
            <a:ext cx="5781314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WP3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–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FRAME-DWELL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39765" y="2026215"/>
            <a:ext cx="2045833" cy="839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Lead</a:t>
            </a: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:ꢀMMC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68365" y="2343207"/>
            <a:ext cx="3698627" cy="839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MAKOWC+SegoeUISymbol"/>
                <a:cs typeface="MAKOWC+SegoeUISymbol"/>
              </a:rPr>
              <a:t>ꢂ</a:t>
            </a: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ꢀFebꢀ2026ꢀ–ꢀDecꢀ2026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39765" y="2781878"/>
            <a:ext cx="7296333" cy="129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6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3ꢀRoundtablesꢀDiscussionsꢀ(3x20ꢀparticipants)</a:t>
            </a:r>
          </a:p>
          <a:p>
            <a:pPr marL="0" marR="0">
              <a:lnSpc>
                <a:spcPts val="2761"/>
              </a:lnSpc>
              <a:spcBef>
                <a:spcPts val="734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3ꢀOnlineꢀWorkshopsꢀ(3x20ꢀparticipants)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39765" y="3669862"/>
            <a:ext cx="9633894" cy="8461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6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1ꢀFrameworkꢀanalyzingꢀdomains-ꢀAreasꢀofꢀInterest,ꢀConcern,ꢀ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68365" y="3992175"/>
            <a:ext cx="3249027" cy="12689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andꢀCompetencesꢀin:</a:t>
            </a:r>
          </a:p>
          <a:p>
            <a:pPr marL="228600" marR="0">
              <a:lnSpc>
                <a:spcPts val="1823"/>
              </a:lnSpc>
              <a:spcBef>
                <a:spcPts val="375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TQLOSQ+Calibri"/>
                <a:cs typeface="TQLOSQ+Calibri"/>
              </a:rPr>
              <a:t>o</a:t>
            </a:r>
            <a:r>
              <a:rPr dirty="0" sz="1750" spc="4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TQLOSQ+Calibri"/>
                <a:cs typeface="TQLOSQ+Calibri"/>
              </a:rPr>
              <a:t>2ꢀLevelsꢀforꢀEducators</a:t>
            </a:r>
          </a:p>
          <a:p>
            <a:pPr marL="228600" marR="0">
              <a:lnSpc>
                <a:spcPts val="1823"/>
              </a:lnSpc>
              <a:spcBef>
                <a:spcPts val="308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TQLOSQ+Calibri"/>
                <a:cs typeface="TQLOSQ+Calibri"/>
              </a:rPr>
              <a:t>o</a:t>
            </a:r>
            <a:r>
              <a:rPr dirty="0" sz="1750" spc="4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TQLOSQ+Calibri"/>
                <a:cs typeface="TQLOSQ+Calibri"/>
              </a:rPr>
              <a:t>1ꢀLevelꢀforꢀParents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39765" y="4972374"/>
            <a:ext cx="9575417" cy="8461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6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TransferꢀofꢀFrameworkꢀintoꢀinteractiveꢀdigitalꢀformatꢀonꢀtheꢀ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68365" y="5294687"/>
            <a:ext cx="1548941" cy="839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website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136" y="728674"/>
            <a:ext cx="8276154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WP4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–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ASSESS,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CERTIFY,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AWARE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91623" y="2013201"/>
            <a:ext cx="2296120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Lead</a:t>
            </a:r>
            <a:r>
              <a:rPr dirty="0" sz="2400">
                <a:solidFill>
                  <a:srgbClr val="000000"/>
                </a:solidFill>
                <a:latin typeface="TQLOSQ+Calibri"/>
                <a:cs typeface="TQLOSQ+Calibri"/>
              </a:rPr>
              <a:t>:ꢀDIMITRA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20224" y="2269233"/>
            <a:ext cx="3458914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MAKOWC+SegoeUISymbol"/>
                <a:cs typeface="MAKOWC+SegoeUISymbol"/>
              </a:rPr>
              <a:t>ꢂ</a:t>
            </a:r>
            <a:r>
              <a:rPr dirty="0" sz="2400">
                <a:solidFill>
                  <a:srgbClr val="000000"/>
                </a:solidFill>
                <a:latin typeface="TQLOSQ+Calibri"/>
                <a:cs typeface="TQLOSQ+Calibri"/>
              </a:rPr>
              <a:t>ꢀFebꢀ2026ꢀ–ꢀMarꢀ2027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91623" y="2646944"/>
            <a:ext cx="6643335" cy="1164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450" spc="3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QLOSQ+Calibri"/>
                <a:cs typeface="TQLOSQ+Calibri"/>
              </a:rPr>
              <a:t>1ꢀWorkshopꢀinꢀFinlandꢀ</a:t>
            </a:r>
          </a:p>
          <a:p>
            <a:pPr marL="0" marR="0">
              <a:lnSpc>
                <a:spcPts val="2552"/>
              </a:lnSpc>
              <a:spcBef>
                <a:spcPts val="413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450" spc="3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QLOSQ+Calibri"/>
                <a:cs typeface="TQLOSQ+Calibri"/>
              </a:rPr>
              <a:t>Designꢀtheꢀ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ASSESS-DWELL</a:t>
            </a:r>
            <a:r>
              <a:rPr dirty="0" sz="2400">
                <a:solidFill>
                  <a:srgbClr val="000000"/>
                </a:solidFill>
                <a:latin typeface="TQLOSQ+Calibri"/>
                <a:cs typeface="TQLOSQ+Calibri"/>
              </a:rPr>
              <a:t>ꢀtoolꢀforꢀeducators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91623" y="3413008"/>
            <a:ext cx="9381258" cy="7815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WBTHAE+SymbolMT"/>
                <a:cs typeface="WBTHAE+SymbolMT"/>
              </a:rPr>
              <a:t></a:t>
            </a:r>
            <a:r>
              <a:rPr dirty="0" sz="2450" spc="-2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CERTIFY-DWELL:</a:t>
            </a:r>
            <a:r>
              <a:rPr dirty="0" sz="2400" spc="-15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TQLOSQ+Calibri"/>
                <a:cs typeface="TQLOSQ+Calibri"/>
              </a:rPr>
              <a:t>CoveringꢀcompetencesꢀfromꢀFRAME-DWELLꢀ→ꢀ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20224" y="3674361"/>
            <a:ext cx="5122076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QLOSQ+Calibri"/>
                <a:cs typeface="TQLOSQ+Calibri"/>
              </a:rPr>
              <a:t>Developꢀ40ꢀmicro-coursesꢀ+ꢀbadgesꢀ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91623" y="4052072"/>
            <a:ext cx="10000489" cy="2313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450" spc="3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QLOSQ+Calibri"/>
                <a:cs typeface="TQLOSQ+Calibri"/>
              </a:rPr>
              <a:t>Createꢀshortꢀ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AWARE-DWELL</a:t>
            </a:r>
            <a:r>
              <a:rPr dirty="0" sz="2400">
                <a:solidFill>
                  <a:srgbClr val="000000"/>
                </a:solidFill>
                <a:latin typeface="TQLOSQ+Calibri"/>
                <a:cs typeface="TQLOSQ+Calibri"/>
              </a:rPr>
              <a:t>ꢀcourseꢀforꢀparents</a:t>
            </a:r>
          </a:p>
          <a:p>
            <a:pPr marL="0" marR="0">
              <a:lnSpc>
                <a:spcPts val="2552"/>
              </a:lnSpc>
              <a:spcBef>
                <a:spcPts val="413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450" spc="3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QLOSQ+Calibri"/>
                <a:cs typeface="TQLOSQ+Calibri"/>
              </a:rPr>
              <a:t>1ꢀLMSꢀ(LearningꢀManagementꢀSystem)</a:t>
            </a:r>
          </a:p>
          <a:p>
            <a:pPr marL="0" marR="0">
              <a:lnSpc>
                <a:spcPts val="2552"/>
              </a:lnSpc>
              <a:spcBef>
                <a:spcPts val="413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450" spc="3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QLOSQ+Calibri"/>
                <a:cs typeface="TQLOSQ+Calibri"/>
              </a:rPr>
              <a:t>CapacityꢀBuildingꢀforꢀ360ꢀeducatorsꢀ(assessed,ꢀtrained,ꢀandꢀcertified)</a:t>
            </a:r>
          </a:p>
          <a:p>
            <a:pPr marL="0" marR="0">
              <a:lnSpc>
                <a:spcPts val="2552"/>
              </a:lnSpc>
              <a:spcBef>
                <a:spcPts val="413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450" spc="3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QLOSQ+Calibri"/>
                <a:cs typeface="TQLOSQ+Calibri"/>
              </a:rPr>
              <a:t>120ꢀRegisteredꢀEducatorsꢀonꢀtheꢀEuropeanꢀdigitalꢀEducationꢀHub</a:t>
            </a:r>
          </a:p>
          <a:p>
            <a:pPr marL="0" marR="0">
              <a:lnSpc>
                <a:spcPts val="2552"/>
              </a:lnSpc>
              <a:spcBef>
                <a:spcPts val="413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450" spc="3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QLOSQ+Calibri"/>
                <a:cs typeface="TQLOSQ+Calibri"/>
              </a:rPr>
              <a:t>Awarenessꢀtrainingꢀforꢀ360ꢀParents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136" y="728674"/>
            <a:ext cx="5088775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The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DWELL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Project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03221" y="1977723"/>
            <a:ext cx="11251640" cy="1287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DWELLꢀisꢀaꢀ3-yearꢀErasmus+ꢀprojectꢀ(2025–2028)ꢀaimingꢀtoꢀaddressꢀ</a:t>
            </a:r>
          </a:p>
          <a:p>
            <a:pPr marL="2830041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DigitalꢀWellꢀBeingꢀofꢀStudents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31374" y="3383867"/>
            <a:ext cx="10691783" cy="16720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ItꢀisꢀaꢀtransnationalꢀeffortꢀwithꢀpartnersꢀfromꢀCyprus,ꢀRomania,ꢀ</a:t>
            </a:r>
          </a:p>
          <a:p>
            <a:pPr marL="81446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Bulgaria,ꢀFinland,ꢀGreeceꢀandꢀPolandꢀcollaboratingꢀtoꢀintroduceꢀ</a:t>
            </a:r>
          </a:p>
          <a:p>
            <a:pPr marL="2605013" marR="0">
              <a:lnSpc>
                <a:spcPts val="2917"/>
              </a:lnSpc>
              <a:spcBef>
                <a:spcPts val="156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DigitalꢀWellꢀBeingꢀinꢀSchools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136" y="728674"/>
            <a:ext cx="7745445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WP5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–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Policy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&amp;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Transferability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20495" y="2123497"/>
            <a:ext cx="222820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Lead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:ꢀARAD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49095" y="2507545"/>
            <a:ext cx="403539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MAKOWC+SegoeUISymbol"/>
                <a:cs typeface="MAKOWC+SegoeUISymbol"/>
              </a:rPr>
              <a:t>ꢂ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ꢀFebꢀ2026ꢀ–ꢀMarꢀ2027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20495" y="3013273"/>
            <a:ext cx="4036824" cy="910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6ꢀNationalꢀWorkshopsꢀ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20495" y="3524321"/>
            <a:ext cx="9233429" cy="910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6ꢀPolicyꢀrecommendationsꢀperꢀcountryꢀwithꢀanꢀactionꢀ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49095" y="3913689"/>
            <a:ext cx="511115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planꢀandꢀmonitoringꢀindicators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136" y="728674"/>
            <a:ext cx="7982377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WP6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–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Dissemination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&amp;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Impact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4235" y="1920197"/>
            <a:ext cx="2024506" cy="839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Lead</a:t>
            </a: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:ꢀACTA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82835" y="2237189"/>
            <a:ext cx="3737322" cy="839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MAKOWC+SegoeUISymbol"/>
                <a:cs typeface="MAKOWC+SegoeUISymbol"/>
              </a:rPr>
              <a:t>ꢂ</a:t>
            </a: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ꢀAprꢀ2025ꢀ–ꢀMarꢀ2028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54235" y="2675861"/>
            <a:ext cx="5057193" cy="12904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6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Projectꢀbranding,ꢀlogo,ꢀwebsite</a:t>
            </a:r>
          </a:p>
          <a:p>
            <a:pPr marL="0" marR="0">
              <a:lnSpc>
                <a:spcPts val="2761"/>
              </a:lnSpc>
              <a:spcBef>
                <a:spcPts val="734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6ꢀNewsletters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54235" y="3563844"/>
            <a:ext cx="2847683" cy="8465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6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4ꢀPressꢀreleases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54235" y="4007836"/>
            <a:ext cx="4314821" cy="8463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6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1ꢀOnlineꢀPressꢀConference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54235" y="4451828"/>
            <a:ext cx="8063008" cy="1290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6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6ꢀNationalꢀConferencesꢀ(min.ꢀ50ꢀparticipantsꢀeach)</a:t>
            </a:r>
          </a:p>
          <a:p>
            <a:pPr marL="0" marR="0">
              <a:lnSpc>
                <a:spcPts val="2761"/>
              </a:lnSpc>
              <a:spcBef>
                <a:spcPts val="734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24ꢀEngagedꢀStakeholders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54235" y="5339813"/>
            <a:ext cx="7628177" cy="8461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6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Approx.ꢀ600ꢀlettersꢀsentꢀtoꢀschools/associations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136" y="728674"/>
            <a:ext cx="6062159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Questions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&amp;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Discussion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93991" y="2051915"/>
            <a:ext cx="4632160" cy="9109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7d5e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7d5e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7d5e00"/>
                </a:solidFill>
                <a:latin typeface="TQLOSQ+Calibri"/>
                <a:cs typeface="TQLOSQ+Calibri"/>
              </a:rPr>
              <a:t>Anyꢀclarificationsꢀneeded?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136" y="728674"/>
            <a:ext cx="3463824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Contact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Us!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59926" y="1872948"/>
            <a:ext cx="5263505" cy="19260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u="sng">
                <a:solidFill>
                  <a:srgbClr val="0563c1"/>
                </a:solidFill>
                <a:latin typeface="TQLOSQ+Calibri"/>
                <a:cs typeface="TQLOSQ+Calibri"/>
                <a:hlinkClick r:id="rId3"/>
              </a:rPr>
              <a:t>https://dwell.projectsgallery.e</a:t>
            </a:r>
            <a:r>
              <a:rPr dirty="0" sz="2800">
                <a:solidFill>
                  <a:srgbClr val="0563c1"/>
                </a:solidFill>
                <a:latin typeface="TQLOSQ+Calibri"/>
                <a:cs typeface="TQLOSQ+Calibri"/>
                <a:hlinkClick r:id="rId3"/>
              </a:rPr>
              <a:t>u</a:t>
            </a:r>
          </a:p>
          <a:p>
            <a:pPr marL="0" marR="0">
              <a:lnSpc>
                <a:spcPts val="2917"/>
              </a:lnSpc>
              <a:spcBef>
                <a:spcPts val="5180"/>
              </a:spcBef>
              <a:spcAft>
                <a:spcPts val="0"/>
              </a:spcAft>
            </a:pPr>
            <a:r>
              <a:rPr dirty="0" sz="2800" u="sng">
                <a:solidFill>
                  <a:srgbClr val="0563c1"/>
                </a:solidFill>
                <a:latin typeface="TQLOSQ+Calibri"/>
                <a:cs typeface="TQLOSQ+Calibri"/>
                <a:hlinkClick r:id="rId4"/>
              </a:rPr>
              <a:t>euprojects@editc.com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136" y="728674"/>
            <a:ext cx="6909693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What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is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Digital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Well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Being?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99946" y="2027367"/>
            <a:ext cx="10646346" cy="19488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Digitalꢀwell-beingꢀcanꢀbeꢀunderstoodꢀasꢀaꢀfeelingꢀofꢀphysical,ꢀmental,ꢀ</a:t>
            </a:r>
          </a:p>
          <a:p>
            <a:pPr marL="524116" marR="0">
              <a:lnSpc>
                <a:spcPts val="2709"/>
              </a:lnSpc>
              <a:spcBef>
                <a:spcPts val="1658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cognitive,ꢀsocialꢀandꢀemotionalꢀcontentmentꢀthatꢀenablesꢀallꢀ</a:t>
            </a:r>
          </a:p>
          <a:p>
            <a:pPr marL="129592" marR="0">
              <a:lnSpc>
                <a:spcPts val="2709"/>
              </a:lnSpc>
              <a:spcBef>
                <a:spcPts val="1608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individualsꢀtoꢀengageꢀpositivelyꢀinꢀallꢀdigitalꢀlearningꢀenvironmentsꢀ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08702" y="3818575"/>
            <a:ext cx="10841217" cy="1948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5106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ꢀthroughꢀdigitalꢀeducationꢀandꢀtraining,ꢀtoolsꢀandꢀmethods,ꢀ</a:t>
            </a:r>
          </a:p>
          <a:p>
            <a:pPr marL="92577" marR="0">
              <a:lnSpc>
                <a:spcPts val="2709"/>
              </a:lnSpc>
              <a:spcBef>
                <a:spcPts val="1658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maximisingꢀtheirꢀpotentialꢀandꢀself-realisationꢀandꢀhelpsꢀthemꢀtoꢀactꢀ</a:t>
            </a:r>
          </a:p>
          <a:p>
            <a:pPr marL="0" marR="0">
              <a:lnSpc>
                <a:spcPts val="2709"/>
              </a:lnSpc>
              <a:spcBef>
                <a:spcPts val="1608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safelyꢀonline,ꢀsupportingꢀtheirꢀempowermentꢀinꢀonlineꢀenvironments.ꢀ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136" y="426922"/>
            <a:ext cx="8507988" cy="20239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The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Need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for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Digital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Wellbeing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in</a:t>
            </a:r>
          </a:p>
          <a:p>
            <a:pPr marL="0" marR="0">
              <a:lnSpc>
                <a:spcPts val="4584"/>
              </a:lnSpc>
              <a:spcBef>
                <a:spcPts val="117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Education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70136" y="1867627"/>
            <a:ext cx="10823539" cy="910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Post-COVID-19,ꢀdigitalꢀengagementꢀinꢀeducationꢀsurgedꢀrapidly.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70136" y="2378676"/>
            <a:ext cx="9782149" cy="910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Digitalꢀlearningꢀhasꢀbothꢀ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positive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outcomes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negative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98736" y="2768044"/>
            <a:ext cx="1690315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impacts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70136" y="3273772"/>
            <a:ext cx="10403794" cy="910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Positive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impacts: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ꢀaccessibility,ꢀcost-effectiveness,ꢀimmersiveꢀ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98736" y="3663140"/>
            <a:ext cx="8140462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experiences,ꢀcollaboration,ꢀpersonalizedꢀlearning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70136" y="4168868"/>
            <a:ext cx="10602559" cy="1677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850" spc="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Negative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impacts:</a:t>
            </a:r>
            <a:r>
              <a:rPr dirty="0" sz="2800" spc="-6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reducedꢀsocialꢀinteraction,ꢀCyberbullying,ꢀ</a:t>
            </a:r>
          </a:p>
          <a:p>
            <a:pPr marL="228600" marR="0">
              <a:lnSpc>
                <a:spcPts val="2917"/>
              </a:lnSpc>
              <a:spcBef>
                <a:spcPts val="96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privacyꢀbreaches,ꢀscreenꢀtimeꢀimpactsꢀonꢀphysicalꢀandꢀmentalꢀ</a:t>
            </a:r>
          </a:p>
          <a:p>
            <a:pPr marL="228600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health,ꢀincreasedꢀstressꢀandꢀloneliness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38393" y="728674"/>
            <a:ext cx="5945928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Insights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from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Research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38393" y="2141070"/>
            <a:ext cx="4109804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Negative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Impacts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Identified: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70806" y="2141070"/>
            <a:ext cx="380905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Positive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Influences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Found: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38393" y="2494674"/>
            <a:ext cx="5232824" cy="846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6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Reducedꢀmotivationꢀdueꢀtoꢀlackꢀ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70806" y="2494674"/>
            <a:ext cx="4369318" cy="846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6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Higherꢀsatisfactionꢀamongꢀ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66994" y="2777363"/>
            <a:ext cx="10195413" cy="839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ofꢀin-personꢀsupportꢀ(Usherꢀetꢀal.,ꢀ</a:t>
            </a:r>
            <a:r>
              <a:rPr dirty="0" sz="2600" spc="49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studentsꢀwithꢀpriorꢀdigitalꢀ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66994" y="3054731"/>
            <a:ext cx="3363428" cy="839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2021;ꢀAguilera,ꢀ2020)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70806" y="3054731"/>
            <a:ext cx="5489521" cy="23532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60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experienceꢀ(Hamdanꢀetꢀal.,ꢀ2021;ꢀ</a:t>
            </a:r>
          </a:p>
          <a:p>
            <a:pPr marL="228600" marR="0">
              <a:lnSpc>
                <a:spcPts val="2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Landrumꢀetꢀal.,ꢀ2020)</a:t>
            </a:r>
          </a:p>
          <a:p>
            <a:pPr marL="0" marR="0">
              <a:lnSpc>
                <a:spcPts val="2761"/>
              </a:lnSpc>
              <a:spcBef>
                <a:spcPts val="432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Well-structuredꢀsynchronousꢀandꢀ</a:t>
            </a:r>
          </a:p>
          <a:p>
            <a:pPr marL="228600" marR="0">
              <a:lnSpc>
                <a:spcPts val="2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asynchronousꢀcourseꢀformatsꢀ</a:t>
            </a:r>
          </a:p>
          <a:p>
            <a:pPr marL="228600" marR="0">
              <a:lnSpc>
                <a:spcPts val="2184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improveꢀsatisfactionꢀ(Zengꢀ&amp;ꢀ</a:t>
            </a:r>
          </a:p>
          <a:p>
            <a:pPr marL="228600" marR="0">
              <a:lnSpc>
                <a:spcPts val="2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Wang,ꢀ2021)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38393" y="3453779"/>
            <a:ext cx="5297378" cy="16768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6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Increasedꢀstress,ꢀloneliness,ꢀandꢀ</a:t>
            </a:r>
          </a:p>
          <a:p>
            <a:pPr marL="228600" marR="0">
              <a:lnSpc>
                <a:spcPts val="2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academicꢀpressureꢀduringꢀ</a:t>
            </a:r>
          </a:p>
          <a:p>
            <a:pPr marL="228600" marR="0">
              <a:lnSpc>
                <a:spcPts val="2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isolationꢀ(Huangꢀ&amp;ꢀZhang,ꢀ2022;ꢀ</a:t>
            </a:r>
          </a:p>
          <a:p>
            <a:pPr marL="228600" marR="0">
              <a:lnSpc>
                <a:spcPts val="2184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Mendozaꢀetꢀal.,ꢀ2020)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38393" y="4690251"/>
            <a:ext cx="5291683" cy="8462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6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Needꢀforꢀbetter-designedꢀdigitalꢀ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66994" y="4967619"/>
            <a:ext cx="10753236" cy="846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6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supportꢀsystemsꢀ(e.g.,ꢀchatꢀroomsꢀ</a:t>
            </a:r>
            <a:r>
              <a:rPr dirty="0" sz="2600" spc="3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50">
                <a:solidFill>
                  <a:srgbClr val="000000"/>
                </a:solidFill>
                <a:latin typeface="KIDWOM+ArialMT"/>
                <a:cs typeface="KIDWOM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Digitalꢀmaterialsꢀcanꢀenhanceꢀ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66994" y="5250307"/>
            <a:ext cx="1009947" cy="839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etc)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499406" y="5250307"/>
            <a:ext cx="5170113" cy="11167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socialꢀskillsꢀmoreꢀthanꢀtraditionalꢀ</a:t>
            </a:r>
          </a:p>
          <a:p>
            <a:pPr marL="0" marR="0">
              <a:lnSpc>
                <a:spcPts val="2184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TQLOSQ+Calibri"/>
                <a:cs typeface="TQLOSQ+Calibri"/>
              </a:rPr>
              <a:t>methodsꢀ(Sariyatunꢀetꢀal.,ꢀ2021)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136" y="426922"/>
            <a:ext cx="7970168" cy="20239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Key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factors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influencing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student</a:t>
            </a:r>
          </a:p>
          <a:p>
            <a:pPr marL="0" marR="0">
              <a:lnSpc>
                <a:spcPts val="4584"/>
              </a:lnSpc>
              <a:spcBef>
                <a:spcPts val="117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JCLTWJ+Calibri-Light"/>
                <a:cs typeface="JCLTWJ+Calibri-Light"/>
              </a:rPr>
              <a:t>experience: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62987" y="2808670"/>
            <a:ext cx="7184904" cy="11944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TQLOSQ+Calibri"/>
                <a:cs typeface="TQLOSQ+Calibri"/>
              </a:rPr>
              <a:t>Digitalꢀcompetenciesꢀofꢀstudents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62987" y="3802675"/>
            <a:ext cx="7701013" cy="11944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TQLOSQ+Calibri"/>
                <a:cs typeface="TQLOSQ+Calibri"/>
              </a:rPr>
              <a:t>SupportꢀfromꢀteachersꢀandꢀParents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62987" y="4796680"/>
            <a:ext cx="11018524" cy="11944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ffffff"/>
                </a:solidFill>
                <a:latin typeface="TQLOSQ+Calibri"/>
                <a:cs typeface="TQLOSQ+Calibri"/>
              </a:rPr>
              <a:t>HowꢀlearningꢀisꢀstructuredꢀinꢀDigitalꢀEnvironments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136" y="207237"/>
            <a:ext cx="10457016" cy="18399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Digital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Well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Being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is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a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complex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concept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that</a:t>
            </a:r>
          </a:p>
          <a:p>
            <a:pPr marL="0" marR="0">
              <a:lnSpc>
                <a:spcPts val="4167"/>
              </a:lnSpc>
              <a:spcBef>
                <a:spcPts val="102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can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be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viewed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from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a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variety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of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perspectives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46806" y="2680458"/>
            <a:ext cx="5501147" cy="1642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72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TQLOSQ+Calibri"/>
                <a:cs typeface="TQLOSQ+Calibri"/>
              </a:rPr>
              <a:t>Individualꢀperspective</a:t>
            </a:r>
            <a:r>
              <a:rPr dirty="0" sz="6500">
                <a:solidFill>
                  <a:srgbClr val="ffffff"/>
                </a:solidFill>
                <a:latin typeface="TQLOSQ+Calibri"/>
                <a:cs typeface="TQLOSQ+Calibri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23689" y="3940132"/>
            <a:ext cx="10192948" cy="2056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Identifyingꢀandꢀunderstandingꢀtheꢀbenefitsꢀandꢀanyꢀpotentialꢀ</a:t>
            </a:r>
          </a:p>
          <a:p>
            <a:pPr marL="0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negativeꢀaspectsꢀofꢀengagingꢀwithꢀdigitalꢀactivitiesꢀandꢀbeingꢀ</a:t>
            </a:r>
          </a:p>
          <a:p>
            <a:pPr marL="0" marR="0">
              <a:lnSpc>
                <a:spcPts val="2917"/>
              </a:lnSpc>
              <a:spcBef>
                <a:spcPts val="156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awareꢀofꢀwaysꢀtoꢀmanageꢀandꢀcontrolꢀtheseꢀtoꢀimproveꢀ</a:t>
            </a:r>
          </a:p>
          <a:p>
            <a:pPr marL="0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QLOSQ+Calibri"/>
                <a:cs typeface="TQLOSQ+Calibri"/>
              </a:rPr>
              <a:t>wellbeingꢀ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136" y="207237"/>
            <a:ext cx="10457016" cy="18399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Digital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Well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Being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is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a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complex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concept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that</a:t>
            </a:r>
          </a:p>
          <a:p>
            <a:pPr marL="0" marR="0">
              <a:lnSpc>
                <a:spcPts val="4167"/>
              </a:lnSpc>
              <a:spcBef>
                <a:spcPts val="102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can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be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viewed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from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a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variety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of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JCLTWJ+Calibri-Light"/>
                <a:cs typeface="JCLTWJ+Calibri-Light"/>
              </a:rPr>
              <a:t>perspectives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78644" y="2043559"/>
            <a:ext cx="7694439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TQLOSQ+Calibri"/>
                <a:cs typeface="TQLOSQ+Calibri"/>
              </a:rPr>
              <a:t>Educationalꢀservicesꢀperspective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00483" y="2851252"/>
            <a:ext cx="10941648" cy="37205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000000"/>
                </a:solidFill>
                <a:latin typeface="TQLOSQ+Calibri"/>
                <a:cs typeface="TQLOSQ+Calibri"/>
              </a:rPr>
              <a:t>educators,ꢀprovidersꢀofꢀdigitalꢀsystems,ꢀservicesꢀandꢀcontentꢀ</a:t>
            </a:r>
          </a:p>
          <a:p>
            <a:pPr marL="0" marR="0">
              <a:lnSpc>
                <a:spcPts val="3021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900">
                <a:solidFill>
                  <a:srgbClr val="000000"/>
                </a:solidFill>
                <a:latin typeface="TQLOSQ+Calibri"/>
                <a:cs typeface="TQLOSQ+Calibri"/>
              </a:rPr>
              <a:t>haveꢀaꢀresponsibilityꢀforꢀensuringꢀthatꢀtheseꢀareꢀwellꢀmanaged,ꢀ</a:t>
            </a:r>
          </a:p>
          <a:p>
            <a:pPr marL="0" marR="0">
              <a:lnSpc>
                <a:spcPts val="3021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900">
                <a:solidFill>
                  <a:srgbClr val="000000"/>
                </a:solidFill>
                <a:latin typeface="TQLOSQ+Calibri"/>
                <a:cs typeface="TQLOSQ+Calibri"/>
              </a:rPr>
              <a:t>supported,ꢀaccessibleꢀandꢀequitable.ꢀTheyꢀalsoꢀneedꢀtoꢀ</a:t>
            </a:r>
          </a:p>
          <a:p>
            <a:pPr marL="0" marR="0">
              <a:lnSpc>
                <a:spcPts val="3021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900">
                <a:solidFill>
                  <a:srgbClr val="000000"/>
                </a:solidFill>
                <a:latin typeface="TQLOSQ+Calibri"/>
                <a:cs typeface="TQLOSQ+Calibri"/>
              </a:rPr>
              <a:t>empowerꢀandꢀbuildꢀcapabilityꢀinꢀusersꢀsoꢀthatꢀallꢀwhoꢀengageꢀ</a:t>
            </a:r>
          </a:p>
          <a:p>
            <a:pPr marL="0" marR="0">
              <a:lnSpc>
                <a:spcPts val="3021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900">
                <a:solidFill>
                  <a:srgbClr val="000000"/>
                </a:solidFill>
                <a:latin typeface="TQLOSQ+Calibri"/>
                <a:cs typeface="TQLOSQ+Calibri"/>
              </a:rPr>
              <a:t>withꢀthemꢀareꢀequippedꢀtoꢀdoꢀsoꢀinꢀaꢀwayꢀthatꢀsupportsꢀand/orꢀ</a:t>
            </a:r>
          </a:p>
          <a:p>
            <a:pPr marL="0" marR="0">
              <a:lnSpc>
                <a:spcPts val="3021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900">
                <a:solidFill>
                  <a:srgbClr val="000000"/>
                </a:solidFill>
                <a:latin typeface="TQLOSQ+Calibri"/>
                <a:cs typeface="TQLOSQ+Calibri"/>
              </a:rPr>
              <a:t>improvesꢀtheirꢀwellbeing.ꢀTheyꢀneedꢀtoꢀfosterꢀdigitalꢀwellꢀbeingꢀ</a:t>
            </a:r>
          </a:p>
          <a:p>
            <a:pPr marL="0" marR="0">
              <a:lnSpc>
                <a:spcPts val="3021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900">
                <a:solidFill>
                  <a:srgbClr val="000000"/>
                </a:solidFill>
                <a:latin typeface="TQLOSQ+Calibri"/>
                <a:cs typeface="TQLOSQ+Calibri"/>
              </a:rPr>
              <a:t>inꢀtheirꢀpracticesꢀasꢀtheyꢀplayꢀanꢀimportantꢀroleꢀinꢀshapingꢀtheꢀ</a:t>
            </a:r>
          </a:p>
          <a:p>
            <a:pPr marL="0" marR="0">
              <a:lnSpc>
                <a:spcPts val="3021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900">
                <a:solidFill>
                  <a:srgbClr val="000000"/>
                </a:solidFill>
                <a:latin typeface="TQLOSQ+Calibri"/>
                <a:cs typeface="TQLOSQ+Calibri"/>
              </a:rPr>
              <a:t>digitalꢀwell-beingꢀtoꢀstudentsꢀ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2025-07-01T02:09:07-07:00</dcterms:modified>
</cp:coreProperties>
</file>